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60" r:id="rId2"/>
    <p:sldId id="259" r:id="rId3"/>
    <p:sldId id="262" r:id="rId4"/>
    <p:sldId id="263" r:id="rId5"/>
    <p:sldId id="264" r:id="rId6"/>
    <p:sldId id="257" r:id="rId7"/>
    <p:sldId id="265" r:id="rId8"/>
    <p:sldId id="266" r:id="rId9"/>
    <p:sldId id="267" r:id="rId10"/>
    <p:sldId id="268" r:id="rId11"/>
    <p:sldId id="273" r:id="rId12"/>
    <p:sldId id="270" r:id="rId13"/>
    <p:sldId id="274" r:id="rId14"/>
    <p:sldId id="271" r:id="rId15"/>
    <p:sldId id="272" r:id="rId16"/>
    <p:sldId id="269" r:id="rId17"/>
    <p:sldId id="26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84229" autoAdjust="0"/>
  </p:normalViewPr>
  <p:slideViewPr>
    <p:cSldViewPr snapToGrid="0">
      <p:cViewPr>
        <p:scale>
          <a:sx n="100" d="100"/>
          <a:sy n="100" d="100"/>
        </p:scale>
        <p:origin x="-1968"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F4C37-0F6F-40D3-8CBD-A141FEEE9C52}" type="datetimeFigureOut">
              <a:rPr lang="en-US" smtClean="0"/>
              <a:t>4/12/2015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E0ED24-456D-41F9-8909-D23A7CB21C6F}" type="slidenum">
              <a:rPr lang="en-US" smtClean="0"/>
              <a:t>‹#›</a:t>
            </a:fld>
            <a:endParaRPr lang="en-US"/>
          </a:p>
        </p:txBody>
      </p:sp>
    </p:spTree>
    <p:extLst>
      <p:ext uri="{BB962C8B-B14F-4D97-AF65-F5344CB8AC3E}">
        <p14:creationId xmlns:p14="http://schemas.microsoft.com/office/powerpoint/2010/main" val="4151481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X-linked recessive disease</a:t>
            </a:r>
            <a:r>
              <a:rPr lang="en-US" baseline="0" dirty="0" smtClean="0"/>
              <a:t> caused by a severe deficiency of hypoxanthine-guanine phosphoribosyltransferase (HPRT) </a:t>
            </a:r>
            <a:r>
              <a:rPr lang="en-US" baseline="0" dirty="0" smtClean="0">
                <a:sym typeface="Wingdings" panose="05000000000000000000" pitchFamily="2" charset="2"/>
              </a:rPr>
              <a:t> recycles purines for reuse as DNA in cells.</a:t>
            </a:r>
          </a:p>
          <a:p>
            <a:r>
              <a:rPr lang="en-US" baseline="0" dirty="0" smtClean="0">
                <a:sym typeface="Wingdings" panose="05000000000000000000" pitchFamily="2" charset="2"/>
              </a:rPr>
              <a:t>HPRT loss causes overproduction of uric acid  gouty arthritis and kidney stones (known mechanism); </a:t>
            </a:r>
          </a:p>
          <a:p>
            <a:r>
              <a:rPr lang="en-US" baseline="0" dirty="0" smtClean="0">
                <a:sym typeface="Wingdings" panose="05000000000000000000" pitchFamily="2" charset="2"/>
              </a:rPr>
              <a:t>Only occur in patients with complete loss of HPRT function (unknown mechanism):</a:t>
            </a:r>
          </a:p>
          <a:p>
            <a:pPr marL="171450" indent="-171450">
              <a:buFont typeface="Wingdings"/>
              <a:buChar char="à"/>
            </a:pPr>
            <a:r>
              <a:rPr lang="en-US" baseline="0" dirty="0" smtClean="0">
                <a:sym typeface="Wingdings" panose="05000000000000000000" pitchFamily="2" charset="2"/>
              </a:rPr>
              <a:t>Motor control (involuntary muscle contractions, unable to stand/walk);</a:t>
            </a:r>
          </a:p>
          <a:p>
            <a:pPr marL="171450" indent="-171450">
              <a:buFont typeface="Wingdings"/>
              <a:buChar char="à"/>
            </a:pPr>
            <a:r>
              <a:rPr lang="en-US" baseline="0" dirty="0" smtClean="0">
                <a:sym typeface="Wingdings" panose="05000000000000000000" pitchFamily="2" charset="2"/>
              </a:rPr>
              <a:t>Cognitive problems (varying levels of mental retardation)</a:t>
            </a:r>
          </a:p>
          <a:p>
            <a:pPr marL="171450" indent="-171450">
              <a:buFont typeface="Wingdings"/>
              <a:buChar char="à"/>
            </a:pPr>
            <a:r>
              <a:rPr lang="en-US" baseline="0" dirty="0" smtClean="0">
                <a:sym typeface="Wingdings" panose="05000000000000000000" pitchFamily="2" charset="2"/>
              </a:rPr>
              <a:t>Self-Injury (biting through lips, tongue, fingers, and other body parts; head banging, eye gouging, etc.)</a:t>
            </a:r>
          </a:p>
          <a:p>
            <a:endParaRPr lang="en-US" baseline="0" dirty="0" smtClean="0">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fld id="{2FE0ED24-456D-41F9-8909-D23A7CB21C6F}" type="slidenum">
              <a:rPr lang="en-US" smtClean="0"/>
              <a:t>2</a:t>
            </a:fld>
            <a:endParaRPr lang="en-US" dirty="0"/>
          </a:p>
        </p:txBody>
      </p:sp>
    </p:spTree>
    <p:extLst>
      <p:ext uri="{BB962C8B-B14F-4D97-AF65-F5344CB8AC3E}">
        <p14:creationId xmlns:p14="http://schemas.microsoft.com/office/powerpoint/2010/main" val="1196620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E0ED24-456D-41F9-8909-D23A7CB21C6F}" type="slidenum">
              <a:rPr lang="en-US" smtClean="0"/>
              <a:t>17</a:t>
            </a:fld>
            <a:endParaRPr lang="en-US"/>
          </a:p>
        </p:txBody>
      </p:sp>
    </p:spTree>
    <p:extLst>
      <p:ext uri="{BB962C8B-B14F-4D97-AF65-F5344CB8AC3E}">
        <p14:creationId xmlns:p14="http://schemas.microsoft.com/office/powerpoint/2010/main" val="603721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Included entire pathway in image</a:t>
            </a:r>
            <a:r>
              <a:rPr lang="en-US" baseline="0" dirty="0" smtClean="0"/>
              <a:t> because it’s important to recognize that changes in the levels of one substrate can have amplifying effects across the entire pathway.</a:t>
            </a:r>
            <a:endParaRPr lang="en-US" dirty="0"/>
          </a:p>
        </p:txBody>
      </p:sp>
      <p:sp>
        <p:nvSpPr>
          <p:cNvPr id="4" name="Slide Number Placeholder 3"/>
          <p:cNvSpPr>
            <a:spLocks noGrp="1"/>
          </p:cNvSpPr>
          <p:nvPr>
            <p:ph type="sldNum" sz="quarter" idx="10"/>
          </p:nvPr>
        </p:nvSpPr>
        <p:spPr/>
        <p:txBody>
          <a:bodyPr/>
          <a:lstStyle/>
          <a:p>
            <a:fld id="{2FE0ED24-456D-41F9-8909-D23A7CB21C6F}" type="slidenum">
              <a:rPr lang="en-US" smtClean="0"/>
              <a:t>4</a:t>
            </a:fld>
            <a:endParaRPr lang="en-US" dirty="0"/>
          </a:p>
        </p:txBody>
      </p:sp>
    </p:spTree>
    <p:extLst>
      <p:ext uri="{BB962C8B-B14F-4D97-AF65-F5344CB8AC3E}">
        <p14:creationId xmlns:p14="http://schemas.microsoft.com/office/powerpoint/2010/main" val="89362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More than 300 different mutations have been found to cause LNS to date. Single point mutations generally cause partial HPRT deficiency, but mutations that modify the size, shape, and therefore function of the wild-type HPRT enzyme cause LNS.</a:t>
            </a:r>
            <a:endParaRPr lang="en-US" dirty="0"/>
          </a:p>
        </p:txBody>
      </p:sp>
      <p:sp>
        <p:nvSpPr>
          <p:cNvPr id="4" name="Slide Number Placeholder 3"/>
          <p:cNvSpPr>
            <a:spLocks noGrp="1"/>
          </p:cNvSpPr>
          <p:nvPr>
            <p:ph type="sldNum" sz="quarter" idx="10"/>
          </p:nvPr>
        </p:nvSpPr>
        <p:spPr/>
        <p:txBody>
          <a:bodyPr/>
          <a:lstStyle/>
          <a:p>
            <a:fld id="{2FE0ED24-456D-41F9-8909-D23A7CB21C6F}" type="slidenum">
              <a:rPr lang="en-US" smtClean="0"/>
              <a:t>5</a:t>
            </a:fld>
            <a:endParaRPr lang="en-US" dirty="0"/>
          </a:p>
        </p:txBody>
      </p:sp>
    </p:spTree>
    <p:extLst>
      <p:ext uri="{BB962C8B-B14F-4D97-AF65-F5344CB8AC3E}">
        <p14:creationId xmlns:p14="http://schemas.microsoft.com/office/powerpoint/2010/main" val="4093400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Dopamine functions in reward motivation, motor function, and compulsive</a:t>
            </a:r>
            <a:r>
              <a:rPr lang="en-US" baseline="0" dirty="0" smtClean="0"/>
              <a:t> behavior</a:t>
            </a:r>
            <a:endParaRPr lang="en-US" dirty="0"/>
          </a:p>
        </p:txBody>
      </p:sp>
      <p:sp>
        <p:nvSpPr>
          <p:cNvPr id="4" name="Slide Number Placeholder 3"/>
          <p:cNvSpPr>
            <a:spLocks noGrp="1"/>
          </p:cNvSpPr>
          <p:nvPr>
            <p:ph type="sldNum" sz="quarter" idx="10"/>
          </p:nvPr>
        </p:nvSpPr>
        <p:spPr/>
        <p:txBody>
          <a:bodyPr/>
          <a:lstStyle/>
          <a:p>
            <a:fld id="{2FE0ED24-456D-41F9-8909-D23A7CB21C6F}" type="slidenum">
              <a:rPr lang="en-US" smtClean="0"/>
              <a:t>7</a:t>
            </a:fld>
            <a:endParaRPr lang="en-US"/>
          </a:p>
        </p:txBody>
      </p:sp>
    </p:spTree>
    <p:extLst>
      <p:ext uri="{BB962C8B-B14F-4D97-AF65-F5344CB8AC3E}">
        <p14:creationId xmlns:p14="http://schemas.microsoft.com/office/powerpoint/2010/main" val="1244214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LNS phenotypes could be related</a:t>
            </a:r>
            <a:r>
              <a:rPr lang="en-US" baseline="0" dirty="0" smtClean="0"/>
              <a:t> to dysfunction of dopamine neurotransmitter system.</a:t>
            </a:r>
            <a:endParaRPr lang="en-US" dirty="0" smtClean="0"/>
          </a:p>
          <a:p>
            <a:endParaRPr lang="en-US" dirty="0" smtClean="0"/>
          </a:p>
          <a:p>
            <a:r>
              <a:rPr lang="en-US" dirty="0" smtClean="0"/>
              <a:t>Score vs time </a:t>
            </a:r>
            <a:r>
              <a:rPr lang="en-US" dirty="0" smtClean="0"/>
              <a:t>(on graph)</a:t>
            </a:r>
            <a:endParaRPr lang="en-US" dirty="0" smtClean="0"/>
          </a:p>
          <a:p>
            <a:r>
              <a:rPr lang="en-US" dirty="0" smtClean="0"/>
              <a:t>Self-injury</a:t>
            </a:r>
            <a:r>
              <a:rPr lang="en-US" baseline="0" dirty="0" smtClean="0"/>
              <a:t> and locomotion phenotypes</a:t>
            </a:r>
            <a:r>
              <a:rPr lang="en-US" dirty="0" smtClean="0"/>
              <a:t> occurred ONLY when dopamine reduced in neonatal rats, not when reduced in adult rats (see graph above)</a:t>
            </a:r>
          </a:p>
          <a:p>
            <a:r>
              <a:rPr lang="en-US" dirty="0" smtClean="0"/>
              <a:t>**Suggests that dopamine is</a:t>
            </a:r>
            <a:r>
              <a:rPr lang="en-US" baseline="0" dirty="0" smtClean="0"/>
              <a:t> critical for normal brain development </a:t>
            </a:r>
            <a:r>
              <a:rPr lang="en-US" baseline="0" dirty="0" smtClean="0">
                <a:sym typeface="Wingdings" panose="05000000000000000000" pitchFamily="2" charset="2"/>
              </a:rPr>
              <a:t> abnormal brain development (by lowering dopamine </a:t>
            </a:r>
            <a:r>
              <a:rPr lang="en-US" baseline="0" dirty="0" err="1" smtClean="0">
                <a:sym typeface="Wingdings" panose="05000000000000000000" pitchFamily="2" charset="2"/>
              </a:rPr>
              <a:t>neonatally</a:t>
            </a:r>
            <a:r>
              <a:rPr lang="en-US" baseline="0" dirty="0" smtClean="0">
                <a:sym typeface="Wingdings" panose="05000000000000000000" pitchFamily="2" charset="2"/>
              </a:rPr>
              <a:t>) produced LNS phenotypes!</a:t>
            </a:r>
          </a:p>
          <a:p>
            <a:r>
              <a:rPr lang="en-US" baseline="0" dirty="0" smtClean="0">
                <a:sym typeface="Wingdings" panose="05000000000000000000" pitchFamily="2" charset="2"/>
              </a:rPr>
              <a:t>**LNS appears to be a developmental disorder rather than a neurodegenerative disorder (like autism rather than Alzheimer’s)</a:t>
            </a:r>
            <a:endParaRPr lang="en-US" dirty="0"/>
          </a:p>
        </p:txBody>
      </p:sp>
      <p:sp>
        <p:nvSpPr>
          <p:cNvPr id="4" name="Slide Number Placeholder 3"/>
          <p:cNvSpPr>
            <a:spLocks noGrp="1"/>
          </p:cNvSpPr>
          <p:nvPr>
            <p:ph type="sldNum" sz="quarter" idx="10"/>
          </p:nvPr>
        </p:nvSpPr>
        <p:spPr/>
        <p:txBody>
          <a:bodyPr/>
          <a:lstStyle/>
          <a:p>
            <a:fld id="{2FE0ED24-456D-41F9-8909-D23A7CB21C6F}" type="slidenum">
              <a:rPr lang="en-US" smtClean="0"/>
              <a:t>8</a:t>
            </a:fld>
            <a:endParaRPr lang="en-US"/>
          </a:p>
        </p:txBody>
      </p:sp>
    </p:spTree>
    <p:extLst>
      <p:ext uri="{BB962C8B-B14F-4D97-AF65-F5344CB8AC3E}">
        <p14:creationId xmlns:p14="http://schemas.microsoft.com/office/powerpoint/2010/main" val="342630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E0ED24-456D-41F9-8909-D23A7CB21C6F}" type="slidenum">
              <a:rPr lang="en-US" smtClean="0"/>
              <a:t>11</a:t>
            </a:fld>
            <a:endParaRPr lang="en-US"/>
          </a:p>
        </p:txBody>
      </p:sp>
    </p:spTree>
    <p:extLst>
      <p:ext uri="{BB962C8B-B14F-4D97-AF65-F5344CB8AC3E}">
        <p14:creationId xmlns:p14="http://schemas.microsoft.com/office/powerpoint/2010/main" val="1655831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Since purines are precursors for DNA, RNA, and energy molecules, HPRT clearly has a tacit effect on cell growth, division, and energy metabolism.</a:t>
            </a:r>
          </a:p>
          <a:p>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UBC is one of four sources of ubiquitin in the human genome and directs protein degradation, activity, and localization in cells. UBC is also associated with the regulation of many other cell signaling pathways.</a:t>
            </a:r>
            <a:endParaRPr lang="en-US" dirty="0" smtClean="0"/>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SQSTM1, regulates the activation of NF-KB, nerve growth factor (NGF), and plays a role in </a:t>
            </a:r>
            <a:r>
              <a:rPr lang="en-US" sz="1200" b="0" i="0" kern="1200" dirty="0" err="1" smtClean="0">
                <a:solidFill>
                  <a:schemeClr val="tx1"/>
                </a:solidFill>
                <a:effectLst/>
                <a:latin typeface="+mn-lt"/>
                <a:ea typeface="+mn-ea"/>
                <a:cs typeface="+mn-cs"/>
              </a:rPr>
              <a:t>titin</a:t>
            </a:r>
            <a:r>
              <a:rPr lang="en-US" sz="1200" b="0" i="0" kern="1200" dirty="0" smtClean="0">
                <a:solidFill>
                  <a:schemeClr val="tx1"/>
                </a:solidFill>
                <a:effectLst/>
                <a:latin typeface="+mn-lt"/>
                <a:ea typeface="+mn-ea"/>
                <a:cs typeface="+mn-cs"/>
              </a:rPr>
              <a:t>/TTN downstream signaling in muscle cells.</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NGF is important for the growth, maintenance, and survival of nerve cells. NF-KB has been shown to regulate synaptic plasticity and the growth of dendrites. </a:t>
            </a:r>
            <a:r>
              <a:rPr lang="en-US" sz="1200" b="0" i="0" kern="1200" dirty="0" err="1" smtClean="0">
                <a:solidFill>
                  <a:schemeClr val="tx1"/>
                </a:solidFill>
                <a:effectLst/>
                <a:latin typeface="+mn-lt"/>
                <a:ea typeface="+mn-ea"/>
                <a:cs typeface="+mn-cs"/>
              </a:rPr>
              <a:t>Titin</a:t>
            </a:r>
            <a:r>
              <a:rPr lang="en-US" sz="1200" b="0" i="0" kern="1200" dirty="0" smtClean="0">
                <a:solidFill>
                  <a:schemeClr val="tx1"/>
                </a:solidFill>
                <a:effectLst/>
                <a:latin typeface="+mn-lt"/>
                <a:ea typeface="+mn-ea"/>
                <a:cs typeface="+mn-cs"/>
              </a:rPr>
              <a:t>/TTN is essential in providing structure, flexibility, and stability to muscle cell fibers. Disorders in movement, including muscular dystrophy, are often the result of mutations in </a:t>
            </a:r>
            <a:r>
              <a:rPr lang="en-US" sz="1200" b="0" i="0" kern="1200" dirty="0" err="1" smtClean="0">
                <a:solidFill>
                  <a:schemeClr val="tx1"/>
                </a:solidFill>
                <a:effectLst/>
                <a:latin typeface="+mn-lt"/>
                <a:ea typeface="+mn-ea"/>
                <a:cs typeface="+mn-cs"/>
              </a:rPr>
              <a:t>titin</a:t>
            </a:r>
            <a:r>
              <a:rPr lang="en-US" sz="1200" b="0" i="0" kern="1200" dirty="0" smtClean="0">
                <a:solidFill>
                  <a:schemeClr val="tx1"/>
                </a:solidFill>
                <a:effectLst/>
                <a:latin typeface="+mn-lt"/>
                <a:ea typeface="+mn-ea"/>
                <a:cs typeface="+mn-cs"/>
              </a:rPr>
              <a:t>/TTN.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Possible explanation: UBC adds ubiquitin to proteins, including HPRT and SQSTM1, to mark them for degradation. HPRT is highly expressed in all cells and therefore normally sequesters much of the free UBC. In patients with LNS, HPRT is absent. In these cases, UBC is released and allowed to degrade other proteins, including SQSTM1, keeping these proteins at lower levels. If SQSTM1 acts to increase the growth, survival, and plasticity of neurons and muscles, then decreasing SQSTM1 may cause the phenotypes associated with LNS!</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***Confirming that these proteins are truly up- or down-regulated in LNS requires using mass spectrometry (MS) to quantify the relative amounts of these proteins in healthy people compared to LNS patients. (Segue into Specific</a:t>
            </a:r>
            <a:r>
              <a:rPr lang="en-US" sz="1200" b="1" i="0" kern="1200" baseline="0" dirty="0" smtClean="0">
                <a:solidFill>
                  <a:schemeClr val="tx1"/>
                </a:solidFill>
                <a:effectLst/>
                <a:latin typeface="+mn-lt"/>
                <a:ea typeface="+mn-ea"/>
                <a:cs typeface="+mn-cs"/>
              </a:rPr>
              <a:t> Aim</a:t>
            </a:r>
            <a:r>
              <a:rPr lang="en-US" sz="1200" b="1" i="0" kern="1200" dirty="0" smtClean="0">
                <a:solidFill>
                  <a:schemeClr val="tx1"/>
                </a:solidFill>
                <a:effectLst/>
                <a:latin typeface="+mn-lt"/>
                <a:ea typeface="+mn-ea"/>
                <a:cs typeface="+mn-cs"/>
              </a:rPr>
              <a:t> #2)</a:t>
            </a:r>
            <a:endParaRPr lang="en-US" b="1" dirty="0"/>
          </a:p>
        </p:txBody>
      </p:sp>
      <p:sp>
        <p:nvSpPr>
          <p:cNvPr id="4" name="Slide Number Placeholder 3"/>
          <p:cNvSpPr>
            <a:spLocks noGrp="1"/>
          </p:cNvSpPr>
          <p:nvPr>
            <p:ph type="sldNum" sz="quarter" idx="10"/>
          </p:nvPr>
        </p:nvSpPr>
        <p:spPr/>
        <p:txBody>
          <a:bodyPr/>
          <a:lstStyle/>
          <a:p>
            <a:fld id="{2FE0ED24-456D-41F9-8909-D23A7CB21C6F}" type="slidenum">
              <a:rPr lang="en-US" smtClean="0"/>
              <a:t>13</a:t>
            </a:fld>
            <a:endParaRPr lang="en-US"/>
          </a:p>
        </p:txBody>
      </p:sp>
    </p:spTree>
    <p:extLst>
      <p:ext uri="{BB962C8B-B14F-4D97-AF65-F5344CB8AC3E}">
        <p14:creationId xmlns:p14="http://schemas.microsoft.com/office/powerpoint/2010/main" val="3422546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we identify proteins</a:t>
            </a:r>
            <a:r>
              <a:rPr lang="en-US" baseline="0" dirty="0" smtClean="0"/>
              <a:t> that interact with HPRT and could create LNS phenotypes, then we need to show that their levels are actually altered.</a:t>
            </a:r>
            <a:endParaRPr lang="en-US" dirty="0"/>
          </a:p>
        </p:txBody>
      </p:sp>
      <p:sp>
        <p:nvSpPr>
          <p:cNvPr id="4" name="Slide Number Placeholder 3"/>
          <p:cNvSpPr>
            <a:spLocks noGrp="1"/>
          </p:cNvSpPr>
          <p:nvPr>
            <p:ph type="sldNum" sz="quarter" idx="10"/>
          </p:nvPr>
        </p:nvSpPr>
        <p:spPr/>
        <p:txBody>
          <a:bodyPr/>
          <a:lstStyle/>
          <a:p>
            <a:fld id="{2FE0ED24-456D-41F9-8909-D23A7CB21C6F}" type="slidenum">
              <a:rPr lang="en-US" smtClean="0"/>
              <a:t>14</a:t>
            </a:fld>
            <a:endParaRPr lang="en-US"/>
          </a:p>
        </p:txBody>
      </p:sp>
    </p:spTree>
    <p:extLst>
      <p:ext uri="{BB962C8B-B14F-4D97-AF65-F5344CB8AC3E}">
        <p14:creationId xmlns:p14="http://schemas.microsoft.com/office/powerpoint/2010/main" val="853289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DNA microarray to quantify the expression levels of all genes in the brains of wild-type and </a:t>
            </a:r>
            <a:r>
              <a:rPr lang="en-US" sz="1200" i="1" kern="1200" dirty="0" smtClean="0">
                <a:solidFill>
                  <a:schemeClr val="tx1"/>
                </a:solidFill>
                <a:effectLst/>
                <a:latin typeface="+mn-lt"/>
                <a:ea typeface="+mn-ea"/>
                <a:cs typeface="+mn-cs"/>
              </a:rPr>
              <a:t>HPRT1</a:t>
            </a:r>
            <a:r>
              <a:rPr lang="en-US" sz="1200" kern="1200" dirty="0" smtClean="0">
                <a:solidFill>
                  <a:schemeClr val="tx1"/>
                </a:solidFill>
                <a:effectLst/>
                <a:latin typeface="+mn-lt"/>
                <a:ea typeface="+mn-ea"/>
                <a:cs typeface="+mn-cs"/>
              </a:rPr>
              <a:t>-mutant zebrafish at each stage of development, from fertilization through adulthood. </a:t>
            </a:r>
          </a:p>
          <a:p>
            <a:endParaRPr lang="en-US" dirty="0" smtClean="0"/>
          </a:p>
          <a:p>
            <a:r>
              <a:rPr lang="en-US" dirty="0" smtClean="0"/>
              <a:t>**Indicates</a:t>
            </a:r>
            <a:r>
              <a:rPr lang="en-US" baseline="0" dirty="0" smtClean="0"/>
              <a:t> </a:t>
            </a:r>
            <a:r>
              <a:rPr lang="en-US" i="1" baseline="0" dirty="0" smtClean="0"/>
              <a:t>when </a:t>
            </a:r>
            <a:r>
              <a:rPr lang="en-US" i="0" baseline="0" dirty="0" smtClean="0"/>
              <a:t>mutations in </a:t>
            </a:r>
            <a:r>
              <a:rPr lang="en-US" i="1" baseline="0" dirty="0" smtClean="0"/>
              <a:t>HPRT1</a:t>
            </a:r>
            <a:r>
              <a:rPr lang="en-US" i="0" baseline="0" dirty="0" smtClean="0"/>
              <a:t> alter neuronal gene function, indicating how brain development may be altered.</a:t>
            </a:r>
          </a:p>
          <a:p>
            <a:endParaRPr lang="en-US" i="0" baseline="0" dirty="0" smtClean="0"/>
          </a:p>
          <a:p>
            <a:r>
              <a:rPr lang="en-US" sz="1200" dirty="0" smtClean="0"/>
              <a:t>…clear that mRNA levels poorly correlate with protein abundance</a:t>
            </a:r>
          </a:p>
          <a:p>
            <a:r>
              <a:rPr lang="en-US" sz="1200" dirty="0" smtClean="0"/>
              <a:t>-</a:t>
            </a:r>
            <a:r>
              <a:rPr lang="en-US" sz="1200" dirty="0" err="1" smtClean="0"/>
              <a:t>Schwanha</a:t>
            </a:r>
            <a:r>
              <a:rPr lang="en-US" sz="1200" dirty="0" smtClean="0"/>
              <a:t>¨ </a:t>
            </a:r>
            <a:r>
              <a:rPr lang="en-US" sz="1200" dirty="0" err="1" smtClean="0"/>
              <a:t>usser</a:t>
            </a:r>
            <a:r>
              <a:rPr lang="en-US" sz="1200" dirty="0" smtClean="0"/>
              <a:t> B, </a:t>
            </a:r>
            <a:r>
              <a:rPr lang="en-US" sz="1200" dirty="0" err="1" smtClean="0"/>
              <a:t>Busse</a:t>
            </a:r>
            <a:r>
              <a:rPr lang="en-US" sz="1200" dirty="0" smtClean="0"/>
              <a:t> D, Li N, </a:t>
            </a:r>
            <a:r>
              <a:rPr lang="en-US" sz="1200" dirty="0" err="1" smtClean="0"/>
              <a:t>Dittmar</a:t>
            </a:r>
            <a:r>
              <a:rPr lang="en-US" sz="1200" dirty="0" smtClean="0"/>
              <a:t> G, </a:t>
            </a:r>
            <a:r>
              <a:rPr lang="en-US" sz="1200" dirty="0" err="1" smtClean="0"/>
              <a:t>Schuchhardt</a:t>
            </a:r>
            <a:r>
              <a:rPr lang="en-US" sz="1200" dirty="0" smtClean="0"/>
              <a:t> J, Wolf J, Chen W, </a:t>
            </a:r>
            <a:r>
              <a:rPr lang="en-US" sz="1200" dirty="0" err="1" smtClean="0"/>
              <a:t>Selbach</a:t>
            </a:r>
            <a:r>
              <a:rPr lang="en-US" sz="1200" dirty="0" smtClean="0"/>
              <a:t> M: Global quantification of mammalian gene expression control. Nature 2011, 473:337-342.</a:t>
            </a:r>
          </a:p>
          <a:p>
            <a:endParaRPr lang="en-US" dirty="0" smtClean="0"/>
          </a:p>
        </p:txBody>
      </p:sp>
      <p:sp>
        <p:nvSpPr>
          <p:cNvPr id="4" name="Slide Number Placeholder 3"/>
          <p:cNvSpPr>
            <a:spLocks noGrp="1"/>
          </p:cNvSpPr>
          <p:nvPr>
            <p:ph type="sldNum" sz="quarter" idx="10"/>
          </p:nvPr>
        </p:nvSpPr>
        <p:spPr/>
        <p:txBody>
          <a:bodyPr/>
          <a:lstStyle/>
          <a:p>
            <a:fld id="{2FE0ED24-456D-41F9-8909-D23A7CB21C6F}" type="slidenum">
              <a:rPr lang="en-US" smtClean="0"/>
              <a:t>15</a:t>
            </a:fld>
            <a:endParaRPr lang="en-US"/>
          </a:p>
        </p:txBody>
      </p:sp>
    </p:spTree>
    <p:extLst>
      <p:ext uri="{BB962C8B-B14F-4D97-AF65-F5344CB8AC3E}">
        <p14:creationId xmlns:p14="http://schemas.microsoft.com/office/powerpoint/2010/main" val="3818332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6CC90F1-513C-455C-841F-1D59A3F39DDF}" type="datetimeFigureOut">
              <a:rPr lang="en-US" smtClean="0"/>
              <a:t>4/12/2015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DA6D7-EA36-4F31-BEDC-AD599BA1479F}" type="slidenum">
              <a:rPr lang="en-US" smtClean="0"/>
              <a:t>‹#›</a:t>
            </a:fld>
            <a:endParaRPr lang="en-US"/>
          </a:p>
        </p:txBody>
      </p:sp>
    </p:spTree>
    <p:extLst>
      <p:ext uri="{BB962C8B-B14F-4D97-AF65-F5344CB8AC3E}">
        <p14:creationId xmlns:p14="http://schemas.microsoft.com/office/powerpoint/2010/main" val="178445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CC90F1-513C-455C-841F-1D59A3F39DDF}" type="datetimeFigureOut">
              <a:rPr lang="en-US" smtClean="0"/>
              <a:t>4/12/2015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DA6D7-EA36-4F31-BEDC-AD599BA1479F}" type="slidenum">
              <a:rPr lang="en-US" smtClean="0"/>
              <a:t>‹#›</a:t>
            </a:fld>
            <a:endParaRPr lang="en-US"/>
          </a:p>
        </p:txBody>
      </p:sp>
    </p:spTree>
    <p:extLst>
      <p:ext uri="{BB962C8B-B14F-4D97-AF65-F5344CB8AC3E}">
        <p14:creationId xmlns:p14="http://schemas.microsoft.com/office/powerpoint/2010/main" val="1273864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CC90F1-513C-455C-841F-1D59A3F39DDF}" type="datetimeFigureOut">
              <a:rPr lang="en-US" smtClean="0"/>
              <a:t>4/12/2015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DA6D7-EA36-4F31-BEDC-AD599BA1479F}" type="slidenum">
              <a:rPr lang="en-US" smtClean="0"/>
              <a:t>‹#›</a:t>
            </a:fld>
            <a:endParaRPr lang="en-US"/>
          </a:p>
        </p:txBody>
      </p:sp>
    </p:spTree>
    <p:extLst>
      <p:ext uri="{BB962C8B-B14F-4D97-AF65-F5344CB8AC3E}">
        <p14:creationId xmlns:p14="http://schemas.microsoft.com/office/powerpoint/2010/main" val="422370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CC90F1-513C-455C-841F-1D59A3F39DDF}" type="datetimeFigureOut">
              <a:rPr lang="en-US" smtClean="0"/>
              <a:t>4/12/2015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DA6D7-EA36-4F31-BEDC-AD599BA1479F}" type="slidenum">
              <a:rPr lang="en-US" smtClean="0"/>
              <a:t>‹#›</a:t>
            </a:fld>
            <a:endParaRPr lang="en-US"/>
          </a:p>
        </p:txBody>
      </p:sp>
    </p:spTree>
    <p:extLst>
      <p:ext uri="{BB962C8B-B14F-4D97-AF65-F5344CB8AC3E}">
        <p14:creationId xmlns:p14="http://schemas.microsoft.com/office/powerpoint/2010/main" val="708839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CC90F1-513C-455C-841F-1D59A3F39DDF}" type="datetimeFigureOut">
              <a:rPr lang="en-US" smtClean="0"/>
              <a:t>4/12/2015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DA6D7-EA36-4F31-BEDC-AD599BA1479F}" type="slidenum">
              <a:rPr lang="en-US" smtClean="0"/>
              <a:t>‹#›</a:t>
            </a:fld>
            <a:endParaRPr lang="en-US"/>
          </a:p>
        </p:txBody>
      </p:sp>
    </p:spTree>
    <p:extLst>
      <p:ext uri="{BB962C8B-B14F-4D97-AF65-F5344CB8AC3E}">
        <p14:creationId xmlns:p14="http://schemas.microsoft.com/office/powerpoint/2010/main" val="237953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6CC90F1-513C-455C-841F-1D59A3F39DDF}" type="datetimeFigureOut">
              <a:rPr lang="en-US" smtClean="0"/>
              <a:t>4/12/2015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DA6D7-EA36-4F31-BEDC-AD599BA1479F}" type="slidenum">
              <a:rPr lang="en-US" smtClean="0"/>
              <a:t>‹#›</a:t>
            </a:fld>
            <a:endParaRPr lang="en-US"/>
          </a:p>
        </p:txBody>
      </p:sp>
    </p:spTree>
    <p:extLst>
      <p:ext uri="{BB962C8B-B14F-4D97-AF65-F5344CB8AC3E}">
        <p14:creationId xmlns:p14="http://schemas.microsoft.com/office/powerpoint/2010/main" val="2462904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6CC90F1-513C-455C-841F-1D59A3F39DDF}" type="datetimeFigureOut">
              <a:rPr lang="en-US" smtClean="0"/>
              <a:t>4/12/2015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FDA6D7-EA36-4F31-BEDC-AD599BA1479F}" type="slidenum">
              <a:rPr lang="en-US" smtClean="0"/>
              <a:t>‹#›</a:t>
            </a:fld>
            <a:endParaRPr lang="en-US"/>
          </a:p>
        </p:txBody>
      </p:sp>
    </p:spTree>
    <p:extLst>
      <p:ext uri="{BB962C8B-B14F-4D97-AF65-F5344CB8AC3E}">
        <p14:creationId xmlns:p14="http://schemas.microsoft.com/office/powerpoint/2010/main" val="532116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6CC90F1-513C-455C-841F-1D59A3F39DDF}" type="datetimeFigureOut">
              <a:rPr lang="en-US" smtClean="0"/>
              <a:t>4/12/2015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FDA6D7-EA36-4F31-BEDC-AD599BA1479F}" type="slidenum">
              <a:rPr lang="en-US" smtClean="0"/>
              <a:t>‹#›</a:t>
            </a:fld>
            <a:endParaRPr lang="en-US"/>
          </a:p>
        </p:txBody>
      </p:sp>
    </p:spTree>
    <p:extLst>
      <p:ext uri="{BB962C8B-B14F-4D97-AF65-F5344CB8AC3E}">
        <p14:creationId xmlns:p14="http://schemas.microsoft.com/office/powerpoint/2010/main" val="852156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CC90F1-513C-455C-841F-1D59A3F39DDF}" type="datetimeFigureOut">
              <a:rPr lang="en-US" smtClean="0"/>
              <a:t>4/12/2015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FDA6D7-EA36-4F31-BEDC-AD599BA1479F}" type="slidenum">
              <a:rPr lang="en-US" smtClean="0"/>
              <a:t>‹#›</a:t>
            </a:fld>
            <a:endParaRPr lang="en-US"/>
          </a:p>
        </p:txBody>
      </p:sp>
    </p:spTree>
    <p:extLst>
      <p:ext uri="{BB962C8B-B14F-4D97-AF65-F5344CB8AC3E}">
        <p14:creationId xmlns:p14="http://schemas.microsoft.com/office/powerpoint/2010/main" val="406611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CC90F1-513C-455C-841F-1D59A3F39DDF}" type="datetimeFigureOut">
              <a:rPr lang="en-US" smtClean="0"/>
              <a:t>4/12/2015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DA6D7-EA36-4F31-BEDC-AD599BA1479F}" type="slidenum">
              <a:rPr lang="en-US" smtClean="0"/>
              <a:t>‹#›</a:t>
            </a:fld>
            <a:endParaRPr lang="en-US"/>
          </a:p>
        </p:txBody>
      </p:sp>
    </p:spTree>
    <p:extLst>
      <p:ext uri="{BB962C8B-B14F-4D97-AF65-F5344CB8AC3E}">
        <p14:creationId xmlns:p14="http://schemas.microsoft.com/office/powerpoint/2010/main" val="1661066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CC90F1-513C-455C-841F-1D59A3F39DDF}" type="datetimeFigureOut">
              <a:rPr lang="en-US" smtClean="0"/>
              <a:t>4/12/2015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DA6D7-EA36-4F31-BEDC-AD599BA1479F}" type="slidenum">
              <a:rPr lang="en-US" smtClean="0"/>
              <a:t>‹#›</a:t>
            </a:fld>
            <a:endParaRPr lang="en-US"/>
          </a:p>
        </p:txBody>
      </p:sp>
    </p:spTree>
    <p:extLst>
      <p:ext uri="{BB962C8B-B14F-4D97-AF65-F5344CB8AC3E}">
        <p14:creationId xmlns:p14="http://schemas.microsoft.com/office/powerpoint/2010/main" val="300157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CC90F1-513C-455C-841F-1D59A3F39DDF}" type="datetimeFigureOut">
              <a:rPr lang="en-US" smtClean="0"/>
              <a:t>4/12/2015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DA6D7-EA36-4F31-BEDC-AD599BA1479F}" type="slidenum">
              <a:rPr lang="en-US" smtClean="0"/>
              <a:t>‹#›</a:t>
            </a:fld>
            <a:endParaRPr lang="en-US"/>
          </a:p>
        </p:txBody>
      </p:sp>
    </p:spTree>
    <p:extLst>
      <p:ext uri="{BB962C8B-B14F-4D97-AF65-F5344CB8AC3E}">
        <p14:creationId xmlns:p14="http://schemas.microsoft.com/office/powerpoint/2010/main" val="1068160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hyperlink" Target="http://4.bp.blogspot.com/-IZrB3OKIHH8/Uo7dqy5kLSI/AAAAAAAAABA/2ahaXRkqelg/s72-c/leshnyhan.jpg" TargetMode="External"/><Relationship Id="rId13" Type="http://schemas.openxmlformats.org/officeDocument/2006/relationships/hyperlink" Target="http://www.posturologiaclinica.net/img/rx_cranio_brain_02.jpg" TargetMode="External"/><Relationship Id="rId18" Type="http://schemas.openxmlformats.org/officeDocument/2006/relationships/hyperlink" Target="https://denisezannino.files.wordpress.com/2013/07/zebrafish-kimmel.jpg" TargetMode="External"/><Relationship Id="rId3" Type="http://schemas.openxmlformats.org/officeDocument/2006/relationships/hyperlink" Target="http://www.gnet.org/wp-content/uploads/explained-got-disease.jpg" TargetMode="External"/><Relationship Id="rId21" Type="http://schemas.openxmlformats.org/officeDocument/2006/relationships/hyperlink" Target="http://www.ncbi.nlm.nih.gov/books/NBK1734/" TargetMode="External"/><Relationship Id="rId7" Type="http://schemas.openxmlformats.org/officeDocument/2006/relationships/hyperlink" Target="http://www.ojrd.com/content/2/1/48/figure/F1" TargetMode="External"/><Relationship Id="rId12" Type="http://schemas.openxmlformats.org/officeDocument/2006/relationships/hyperlink" Target="http://www.stats.ox.ac.uk/~hamer/images/complex.png" TargetMode="External"/><Relationship Id="rId17" Type="http://schemas.openxmlformats.org/officeDocument/2006/relationships/hyperlink" Target="http://upload.wikimedia.org/wikipedia/en/thumb/c/c8/Microarray-schema.jpg/220px-Microarray-schema.jpg" TargetMode="External"/><Relationship Id="rId2" Type="http://schemas.openxmlformats.org/officeDocument/2006/relationships/notesSlide" Target="../notesSlides/notesSlide10.xml"/><Relationship Id="rId16" Type="http://schemas.openxmlformats.org/officeDocument/2006/relationships/hyperlink" Target="http://kimgen677s10.weebly.com/uploads/3/6/1/8/3618941/290277.jpg?325" TargetMode="External"/><Relationship Id="rId20" Type="http://schemas.openxmlformats.org/officeDocument/2006/relationships/hyperlink" Target="http://geneontology.org/page/documentation" TargetMode="External"/><Relationship Id="rId1" Type="http://schemas.openxmlformats.org/officeDocument/2006/relationships/slideLayout" Target="../slideLayouts/slideLayout6.xml"/><Relationship Id="rId6" Type="http://schemas.openxmlformats.org/officeDocument/2006/relationships/hyperlink" Target="http://medicalpictures.net/wp-content/uploads/2010/10/Lesch-Nyhan-Syndrome-pictures-3.jpg" TargetMode="External"/><Relationship Id="rId11" Type="http://schemas.openxmlformats.org/officeDocument/2006/relationships/hyperlink" Target="http://drrajivdesaimd.com/wp-content/uploads/2013/06/dopamine-pathways.jpg" TargetMode="External"/><Relationship Id="rId5" Type="http://schemas.openxmlformats.org/officeDocument/2006/relationships/hyperlink" Target="http://simple-health-secrets.com/wp-content/uploads/2013/06/Lesch-Nyhan-Syndrome-4.jpg" TargetMode="External"/><Relationship Id="rId15" Type="http://schemas.openxmlformats.org/officeDocument/2006/relationships/hyperlink" Target="http://transforming-science.com/wp-content/uploads/2013/12/Zebrafish-aquarium.-010.jpg" TargetMode="External"/><Relationship Id="rId10" Type="http://schemas.openxmlformats.org/officeDocument/2006/relationships/hyperlink" Target="http://www.cdb.riken.jp/jp/04_news/annual_reports/2006/WebHelp/common/lab1_07hlfig2.htm" TargetMode="External"/><Relationship Id="rId19" Type="http://schemas.openxmlformats.org/officeDocument/2006/relationships/hyperlink" Target="http://cdn.superbwallpapers.com/wallpapers/3d/mechanism-15796-1920x1200.jpg" TargetMode="External"/><Relationship Id="rId4" Type="http://schemas.openxmlformats.org/officeDocument/2006/relationships/hyperlink" Target="http://www.keystonekidney.com/images/about-kidney-stones.gif" TargetMode="External"/><Relationship Id="rId9" Type="http://schemas.openxmlformats.org/officeDocument/2006/relationships/hyperlink" Target="http://www.movementdisorders.org/MDS-Files1/Journals/Images/CPJ-Volume-1-Issue-3/mdc312040-fig-0001.png" TargetMode="External"/><Relationship Id="rId14" Type="http://schemas.openxmlformats.org/officeDocument/2006/relationships/hyperlink" Target="http://www.nature.com/nrm/journal/v8/n8/images/nrm2208-f1.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hyperlink" Target="https://www.youtube.com/watch?v=1U6LDpF_LF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
            <a:ext cx="9144000" cy="689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4972050" y="0"/>
            <a:ext cx="4333875" cy="3343275"/>
          </a:xfrm>
        </p:spPr>
        <p:txBody>
          <a:bodyPr>
            <a:normAutofit/>
          </a:bodyPr>
          <a:lstStyle/>
          <a:p>
            <a:r>
              <a:rPr lang="en-US" sz="5400" b="1" dirty="0">
                <a:solidFill>
                  <a:schemeClr val="bg1"/>
                </a:solidFill>
              </a:rPr>
              <a:t>Lesch-Nyhan Syndrome (LNS) and the </a:t>
            </a:r>
            <a:r>
              <a:rPr lang="en-US" sz="5400" b="1" i="1" dirty="0">
                <a:solidFill>
                  <a:schemeClr val="bg1"/>
                </a:solidFill>
              </a:rPr>
              <a:t>HPRT1 </a:t>
            </a:r>
            <a:r>
              <a:rPr lang="en-US" sz="5400" b="1" dirty="0">
                <a:solidFill>
                  <a:schemeClr val="bg1"/>
                </a:solidFill>
              </a:rPr>
              <a:t>Gene</a:t>
            </a:r>
          </a:p>
        </p:txBody>
      </p:sp>
      <p:sp>
        <p:nvSpPr>
          <p:cNvPr id="3" name="Subtitle 2"/>
          <p:cNvSpPr>
            <a:spLocks noGrp="1"/>
          </p:cNvSpPr>
          <p:nvPr>
            <p:ph type="subTitle" idx="1"/>
          </p:nvPr>
        </p:nvSpPr>
        <p:spPr>
          <a:xfrm>
            <a:off x="3952875" y="5202238"/>
            <a:ext cx="6858000" cy="1655762"/>
          </a:xfrm>
        </p:spPr>
        <p:txBody>
          <a:bodyPr>
            <a:normAutofit/>
          </a:bodyPr>
          <a:lstStyle/>
          <a:p>
            <a:r>
              <a:rPr lang="en-US" sz="3200" dirty="0" smtClean="0">
                <a:solidFill>
                  <a:schemeClr val="bg1">
                    <a:lumMod val="75000"/>
                  </a:schemeClr>
                </a:solidFill>
              </a:rPr>
              <a:t>Billy Maes</a:t>
            </a:r>
            <a:endParaRPr lang="en-US" sz="3200" dirty="0">
              <a:solidFill>
                <a:schemeClr val="bg1">
                  <a:lumMod val="75000"/>
                </a:schemeClr>
              </a:solidFill>
            </a:endParaRPr>
          </a:p>
        </p:txBody>
      </p:sp>
    </p:spTree>
    <p:extLst>
      <p:ext uri="{BB962C8B-B14F-4D97-AF65-F5344CB8AC3E}">
        <p14:creationId xmlns:p14="http://schemas.microsoft.com/office/powerpoint/2010/main" val="646040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175" y="0"/>
            <a:ext cx="7886700" cy="1325563"/>
          </a:xfrm>
        </p:spPr>
        <p:txBody>
          <a:bodyPr/>
          <a:lstStyle/>
          <a:p>
            <a:pPr algn="ctr"/>
            <a:r>
              <a:rPr lang="en-US" dirty="0" smtClean="0"/>
              <a:t>Hypothesis and Primary Goal</a:t>
            </a:r>
            <a:endParaRPr lang="en-US" dirty="0"/>
          </a:p>
        </p:txBody>
      </p:sp>
      <p:sp>
        <p:nvSpPr>
          <p:cNvPr id="4" name="TextBox 3"/>
          <p:cNvSpPr txBox="1"/>
          <p:nvPr/>
        </p:nvSpPr>
        <p:spPr>
          <a:xfrm>
            <a:off x="171450" y="1514475"/>
            <a:ext cx="4572000" cy="4524315"/>
          </a:xfrm>
          <a:prstGeom prst="rect">
            <a:avLst/>
          </a:prstGeom>
          <a:noFill/>
        </p:spPr>
        <p:txBody>
          <a:bodyPr wrap="square" rtlCol="0">
            <a:spAutoFit/>
          </a:bodyPr>
          <a:lstStyle/>
          <a:p>
            <a:r>
              <a:rPr lang="en-US" sz="2400" u="sng" dirty="0" smtClean="0"/>
              <a:t>Hypothesis:</a:t>
            </a:r>
            <a:r>
              <a:rPr lang="en-US" sz="2400" dirty="0" smtClean="0"/>
              <a:t>  </a:t>
            </a:r>
            <a:r>
              <a:rPr lang="en-US" sz="2400" i="1" dirty="0" smtClean="0"/>
              <a:t>HPRT1</a:t>
            </a:r>
            <a:r>
              <a:rPr lang="en-US" sz="2400" dirty="0" smtClean="0"/>
              <a:t> regulates the development of the dopaminergic system, important for normal cognition and behavior, through protein interactions in the brain.</a:t>
            </a:r>
            <a:endParaRPr lang="en-US" sz="2400" u="sng" dirty="0" smtClean="0"/>
          </a:p>
          <a:p>
            <a:endParaRPr lang="en-US" sz="2400" u="sng" dirty="0" smtClean="0"/>
          </a:p>
          <a:p>
            <a:endParaRPr lang="en-US" sz="2400" u="sng" dirty="0"/>
          </a:p>
          <a:p>
            <a:r>
              <a:rPr lang="en-US" sz="2400" u="sng" dirty="0" smtClean="0"/>
              <a:t>Primary Goal:</a:t>
            </a:r>
            <a:r>
              <a:rPr lang="en-US" sz="2400" dirty="0" smtClean="0"/>
              <a:t>  </a:t>
            </a:r>
            <a:r>
              <a:rPr lang="en-US" sz="2400" dirty="0" smtClean="0"/>
              <a:t>Determine </a:t>
            </a:r>
            <a:r>
              <a:rPr lang="en-US" sz="2400" dirty="0" smtClean="0"/>
              <a:t>the genomic and proteomic changes that contribute to LNS neurological dysfunction as a result of loss-of-function mutations in </a:t>
            </a:r>
            <a:r>
              <a:rPr lang="en-US" sz="2400" i="1" dirty="0" smtClean="0"/>
              <a:t>HPRT1.</a:t>
            </a:r>
            <a:endParaRPr lang="en-US" sz="2400" i="1" u="sng"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3158" y="938603"/>
            <a:ext cx="4986807" cy="766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306"/>
          <a:stretch/>
        </p:blipFill>
        <p:spPr bwMode="auto">
          <a:xfrm>
            <a:off x="5568196" y="2171695"/>
            <a:ext cx="2570069" cy="1905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8196" y="4473824"/>
            <a:ext cx="2661404" cy="24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a:off x="6734165" y="1628771"/>
            <a:ext cx="390525" cy="69532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6734165" y="3729035"/>
            <a:ext cx="390525" cy="69532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2729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6825"/>
          </a:xfrm>
        </p:spPr>
        <p:txBody>
          <a:bodyPr>
            <a:normAutofit/>
          </a:bodyPr>
          <a:lstStyle/>
          <a:p>
            <a:pPr algn="ctr"/>
            <a:r>
              <a:rPr lang="en-US" sz="4000" dirty="0" smtClean="0"/>
              <a:t>Zebrafish: A Model Organism for LNS</a:t>
            </a:r>
            <a:endParaRPr lang="en-US" sz="4000"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244" t="24276" r="9244" b="3828"/>
          <a:stretch/>
        </p:blipFill>
        <p:spPr bwMode="auto">
          <a:xfrm>
            <a:off x="895350" y="1209676"/>
            <a:ext cx="7381876" cy="3906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975" y="4344709"/>
            <a:ext cx="499110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934075" y="4383493"/>
            <a:ext cx="2095500" cy="646331"/>
          </a:xfrm>
          <a:prstGeom prst="rect">
            <a:avLst/>
          </a:prstGeom>
          <a:noFill/>
        </p:spPr>
        <p:txBody>
          <a:bodyPr wrap="square" rtlCol="0">
            <a:spAutoFit/>
          </a:bodyPr>
          <a:lstStyle/>
          <a:p>
            <a:r>
              <a:rPr lang="en-US" b="1" dirty="0" smtClean="0">
                <a:solidFill>
                  <a:schemeClr val="bg1"/>
                </a:solidFill>
              </a:rPr>
              <a:t>91% identity to human HPRT</a:t>
            </a:r>
            <a:endParaRPr lang="en-US" b="1" dirty="0">
              <a:solidFill>
                <a:schemeClr val="bg1"/>
              </a:solidFill>
            </a:endParaRPr>
          </a:p>
        </p:txBody>
      </p:sp>
      <p:sp>
        <p:nvSpPr>
          <p:cNvPr id="7" name="TextBox 6"/>
          <p:cNvSpPr txBox="1"/>
          <p:nvPr/>
        </p:nvSpPr>
        <p:spPr>
          <a:xfrm>
            <a:off x="5095875" y="5116234"/>
            <a:ext cx="4048124" cy="1477328"/>
          </a:xfrm>
          <a:prstGeom prst="rect">
            <a:avLst/>
          </a:prstGeom>
          <a:noFill/>
        </p:spPr>
        <p:txBody>
          <a:bodyPr wrap="square" rtlCol="0">
            <a:spAutoFit/>
          </a:bodyPr>
          <a:lstStyle/>
          <a:p>
            <a:r>
              <a:rPr lang="en-US" dirty="0" smtClean="0"/>
              <a:t>Cheap and easy to grow on a large-scale</a:t>
            </a:r>
          </a:p>
          <a:p>
            <a:endParaRPr lang="en-US" dirty="0"/>
          </a:p>
          <a:p>
            <a:r>
              <a:rPr lang="en-US" dirty="0" smtClean="0"/>
              <a:t>Short, rapid development</a:t>
            </a:r>
          </a:p>
          <a:p>
            <a:endParaRPr lang="en-US" dirty="0" smtClean="0"/>
          </a:p>
          <a:p>
            <a:r>
              <a:rPr lang="en-US" dirty="0" smtClean="0"/>
              <a:t>Transparent development</a:t>
            </a:r>
            <a:endParaRPr lang="en-US" dirty="0"/>
          </a:p>
        </p:txBody>
      </p:sp>
      <p:sp>
        <p:nvSpPr>
          <p:cNvPr id="8" name="TextBox 7"/>
          <p:cNvSpPr txBox="1"/>
          <p:nvPr/>
        </p:nvSpPr>
        <p:spPr>
          <a:xfrm>
            <a:off x="95250" y="5116234"/>
            <a:ext cx="4362450" cy="1477328"/>
          </a:xfrm>
          <a:prstGeom prst="rect">
            <a:avLst/>
          </a:prstGeom>
          <a:noFill/>
        </p:spPr>
        <p:txBody>
          <a:bodyPr wrap="square" rtlCol="0">
            <a:spAutoFit/>
          </a:bodyPr>
          <a:lstStyle/>
          <a:p>
            <a:r>
              <a:rPr lang="en-US" dirty="0"/>
              <a:t>Contains many of the same brain structures and developmental features as </a:t>
            </a:r>
            <a:r>
              <a:rPr lang="en-US" dirty="0" smtClean="0"/>
              <a:t>humans</a:t>
            </a:r>
          </a:p>
          <a:p>
            <a:endParaRPr lang="en-US" dirty="0"/>
          </a:p>
          <a:p>
            <a:r>
              <a:rPr lang="en-US" dirty="0" smtClean="0"/>
              <a:t>Dopamine is important in brain function and development, as in humans</a:t>
            </a:r>
          </a:p>
        </p:txBody>
      </p:sp>
    </p:spTree>
    <p:extLst>
      <p:ext uri="{BB962C8B-B14F-4D97-AF65-F5344CB8AC3E}">
        <p14:creationId xmlns:p14="http://schemas.microsoft.com/office/powerpoint/2010/main" val="863006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28724"/>
          </a:xfrm>
        </p:spPr>
        <p:txBody>
          <a:bodyPr>
            <a:normAutofit/>
          </a:bodyPr>
          <a:lstStyle/>
          <a:p>
            <a:pPr algn="ctr"/>
            <a:r>
              <a:rPr lang="en-US" sz="4000" b="1" dirty="0" smtClean="0"/>
              <a:t>Specific Aim #1: </a:t>
            </a:r>
            <a:r>
              <a:rPr lang="en-US" sz="4000" dirty="0" smtClean="0"/>
              <a:t>Identify proteins that interact </a:t>
            </a:r>
            <a:r>
              <a:rPr lang="en-US" sz="4000" dirty="0" smtClean="0"/>
              <a:t>with </a:t>
            </a:r>
            <a:r>
              <a:rPr lang="en-US" sz="4000" dirty="0" smtClean="0"/>
              <a:t>HPRT</a:t>
            </a:r>
            <a:endParaRPr lang="en-US" sz="4000"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3745"/>
          <a:stretch/>
        </p:blipFill>
        <p:spPr bwMode="auto">
          <a:xfrm>
            <a:off x="104775" y="1366839"/>
            <a:ext cx="6238875" cy="2062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3" y="3496583"/>
            <a:ext cx="3086046" cy="3361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486526" y="1613090"/>
            <a:ext cx="2486024" cy="1569660"/>
          </a:xfrm>
          <a:prstGeom prst="rect">
            <a:avLst/>
          </a:prstGeom>
          <a:noFill/>
        </p:spPr>
        <p:txBody>
          <a:bodyPr wrap="square" rtlCol="0">
            <a:spAutoFit/>
          </a:bodyPr>
          <a:lstStyle/>
          <a:p>
            <a:pPr algn="ctr"/>
            <a:r>
              <a:rPr lang="en-US" sz="2400" dirty="0" smtClean="0"/>
              <a:t>Affinity purification- mass spectrometry </a:t>
            </a:r>
          </a:p>
          <a:p>
            <a:pPr algn="ctr"/>
            <a:r>
              <a:rPr lang="en-US" sz="2400" dirty="0" smtClean="0"/>
              <a:t>(AP-MS)</a:t>
            </a:r>
            <a:endParaRPr lang="en-US" sz="2400" dirty="0"/>
          </a:p>
        </p:txBody>
      </p:sp>
      <p:sp>
        <p:nvSpPr>
          <p:cNvPr id="5" name="TextBox 4"/>
          <p:cNvSpPr txBox="1"/>
          <p:nvPr/>
        </p:nvSpPr>
        <p:spPr>
          <a:xfrm>
            <a:off x="2990794" y="4256990"/>
            <a:ext cx="1343025" cy="830997"/>
          </a:xfrm>
          <a:prstGeom prst="rect">
            <a:avLst/>
          </a:prstGeom>
          <a:noFill/>
        </p:spPr>
        <p:txBody>
          <a:bodyPr wrap="square" rtlCol="0">
            <a:spAutoFit/>
          </a:bodyPr>
          <a:lstStyle/>
          <a:p>
            <a:r>
              <a:rPr lang="en-US" sz="2400" dirty="0" smtClean="0"/>
              <a:t>STRING database</a:t>
            </a:r>
            <a:endParaRPr lang="en-US" sz="2400" dirty="0"/>
          </a:p>
        </p:txBody>
      </p:sp>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8325" y="4147906"/>
            <a:ext cx="238125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a:stCxn id="4" idx="2"/>
          </p:cNvCxnSpPr>
          <p:nvPr/>
        </p:nvCxnSpPr>
        <p:spPr>
          <a:xfrm flipH="1">
            <a:off x="6991351" y="3182750"/>
            <a:ext cx="738187" cy="88442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495800" y="4672488"/>
            <a:ext cx="1057275"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43500" y="5953123"/>
            <a:ext cx="3390900" cy="830997"/>
          </a:xfrm>
          <a:prstGeom prst="rect">
            <a:avLst/>
          </a:prstGeom>
          <a:noFill/>
        </p:spPr>
        <p:txBody>
          <a:bodyPr wrap="square" rtlCol="0">
            <a:spAutoFit/>
          </a:bodyPr>
          <a:lstStyle/>
          <a:p>
            <a:pPr algn="ctr"/>
            <a:r>
              <a:rPr lang="en-US" sz="2400" dirty="0" smtClean="0"/>
              <a:t>Determine function of HPRT interaction partners</a:t>
            </a:r>
            <a:endParaRPr lang="en-US" sz="2400" dirty="0"/>
          </a:p>
        </p:txBody>
      </p:sp>
    </p:spTree>
    <p:extLst>
      <p:ext uri="{BB962C8B-B14F-4D97-AF65-F5344CB8AC3E}">
        <p14:creationId xmlns:p14="http://schemas.microsoft.com/office/powerpoint/2010/main" val="1875805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0" y="1"/>
            <a:ext cx="9144000" cy="1228724"/>
          </a:xfrm>
        </p:spPr>
        <p:txBody>
          <a:bodyPr>
            <a:normAutofit/>
          </a:bodyPr>
          <a:lstStyle/>
          <a:p>
            <a:pPr algn="ctr"/>
            <a:r>
              <a:rPr lang="en-US" sz="4000" b="1" dirty="0" smtClean="0"/>
              <a:t>Specific Aim #1: </a:t>
            </a:r>
            <a:r>
              <a:rPr lang="en-US" sz="4000" dirty="0" smtClean="0"/>
              <a:t>Identify proteins that interact </a:t>
            </a:r>
            <a:r>
              <a:rPr lang="en-US" sz="4000" dirty="0" smtClean="0"/>
              <a:t>with </a:t>
            </a:r>
            <a:r>
              <a:rPr lang="en-US" sz="4000" dirty="0" smtClean="0"/>
              <a:t>HPRT</a:t>
            </a:r>
            <a:endParaRPr lang="en-US" sz="4000"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6" y="1151591"/>
            <a:ext cx="6762749" cy="4662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 y="6027003"/>
            <a:ext cx="9143998" cy="830997"/>
          </a:xfrm>
          <a:prstGeom prst="rect">
            <a:avLst/>
          </a:prstGeom>
          <a:noFill/>
        </p:spPr>
        <p:txBody>
          <a:bodyPr wrap="square" rtlCol="0">
            <a:spAutoFit/>
          </a:bodyPr>
          <a:lstStyle/>
          <a:p>
            <a:pPr algn="ctr"/>
            <a:r>
              <a:rPr lang="en-US" sz="2400" b="1" dirty="0" smtClean="0">
                <a:solidFill>
                  <a:srgbClr val="0070C0"/>
                </a:solidFill>
              </a:rPr>
              <a:t>**SQSTM1 activates NF-KB (synaptic plasticity &amp; dendrite growth), NGF (nerve growth), and </a:t>
            </a:r>
            <a:r>
              <a:rPr lang="en-US" sz="2400" b="1" dirty="0" err="1" smtClean="0">
                <a:solidFill>
                  <a:srgbClr val="0070C0"/>
                </a:solidFill>
              </a:rPr>
              <a:t>titin</a:t>
            </a:r>
            <a:r>
              <a:rPr lang="en-US" sz="2400" b="1" dirty="0" smtClean="0">
                <a:solidFill>
                  <a:srgbClr val="0070C0"/>
                </a:solidFill>
              </a:rPr>
              <a:t>/TTN (linked to movement disorders)</a:t>
            </a:r>
            <a:endParaRPr lang="en-US" sz="2400" b="1" dirty="0">
              <a:solidFill>
                <a:srgbClr val="0070C0"/>
              </a:solidFill>
            </a:endParaRPr>
          </a:p>
        </p:txBody>
      </p:sp>
    </p:spTree>
    <p:extLst>
      <p:ext uri="{BB962C8B-B14F-4D97-AF65-F5344CB8AC3E}">
        <p14:creationId xmlns:p14="http://schemas.microsoft.com/office/powerpoint/2010/main" val="3693871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790699"/>
          </a:xfrm>
        </p:spPr>
        <p:txBody>
          <a:bodyPr>
            <a:normAutofit/>
          </a:bodyPr>
          <a:lstStyle/>
          <a:p>
            <a:pPr algn="ctr"/>
            <a:r>
              <a:rPr lang="en-US" sz="4000" b="1" dirty="0" smtClean="0"/>
              <a:t>Specific Aim #2: </a:t>
            </a:r>
            <a:r>
              <a:rPr lang="en-US" sz="4000" dirty="0" smtClean="0"/>
              <a:t>Determine which proteins are over- or under-expressed in </a:t>
            </a:r>
            <a:r>
              <a:rPr lang="en-US" sz="4000" i="1" dirty="0" smtClean="0"/>
              <a:t>HPRT1</a:t>
            </a:r>
            <a:r>
              <a:rPr lang="en-US" sz="4000" dirty="0" smtClean="0"/>
              <a:t>-mutant zebrafish</a:t>
            </a:r>
            <a:endParaRPr lang="en-US" sz="4000" i="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2704205"/>
            <a:ext cx="3514725" cy="4153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1666874"/>
            <a:ext cx="4591050" cy="1077218"/>
          </a:xfrm>
          <a:prstGeom prst="rect">
            <a:avLst/>
          </a:prstGeom>
          <a:noFill/>
        </p:spPr>
        <p:txBody>
          <a:bodyPr wrap="square" rtlCol="0">
            <a:spAutoFit/>
          </a:bodyPr>
          <a:lstStyle/>
          <a:p>
            <a:pPr algn="ctr"/>
            <a:r>
              <a:rPr lang="en-US" sz="2400" u="sng" dirty="0" smtClean="0"/>
              <a:t>Quantitative mass spectrometry:</a:t>
            </a:r>
          </a:p>
          <a:p>
            <a:pPr algn="ctr"/>
            <a:r>
              <a:rPr lang="en-US" sz="2000" dirty="0" smtClean="0"/>
              <a:t>Compare protein levels in wild-type and HPRT-mutant zebrafish </a:t>
            </a:r>
            <a:endParaRPr lang="en-US" sz="2000" dirty="0"/>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245" y="2005458"/>
            <a:ext cx="3962756" cy="3580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105274" y="6027003"/>
            <a:ext cx="5038725" cy="830997"/>
          </a:xfrm>
          <a:prstGeom prst="rect">
            <a:avLst/>
          </a:prstGeom>
          <a:noFill/>
        </p:spPr>
        <p:txBody>
          <a:bodyPr wrap="square" rtlCol="0">
            <a:spAutoFit/>
          </a:bodyPr>
          <a:lstStyle/>
          <a:p>
            <a:pPr algn="ctr"/>
            <a:r>
              <a:rPr lang="en-US" sz="2400" b="1" dirty="0" smtClean="0">
                <a:solidFill>
                  <a:srgbClr val="0070C0"/>
                </a:solidFill>
              </a:rPr>
              <a:t>**Hypothesis: SQSTM1 decreases in HPRT mutants</a:t>
            </a:r>
            <a:endParaRPr lang="en-US" sz="2400" b="1" dirty="0">
              <a:solidFill>
                <a:srgbClr val="0070C0"/>
              </a:solidFill>
            </a:endParaRPr>
          </a:p>
        </p:txBody>
      </p:sp>
    </p:spTree>
    <p:extLst>
      <p:ext uri="{BB962C8B-B14F-4D97-AF65-F5344CB8AC3E}">
        <p14:creationId xmlns:p14="http://schemas.microsoft.com/office/powerpoint/2010/main" val="45270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95450"/>
          </a:xfrm>
        </p:spPr>
        <p:txBody>
          <a:bodyPr>
            <a:normAutofit fontScale="90000"/>
          </a:bodyPr>
          <a:lstStyle/>
          <a:p>
            <a:pPr algn="ctr"/>
            <a:r>
              <a:rPr lang="en-US" sz="4000" b="1" dirty="0" smtClean="0"/>
              <a:t>Specific Aim #3: </a:t>
            </a:r>
            <a:r>
              <a:rPr lang="en-US" sz="4000" dirty="0" smtClean="0"/>
              <a:t>Determine how gene expression levels change during neuronal brain development in HPRT-mutant zebrafish</a:t>
            </a:r>
            <a:endParaRPr lang="en-US" sz="4000" b="1"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99" y="1696644"/>
            <a:ext cx="3468830" cy="5066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276" y="1696644"/>
            <a:ext cx="5580723" cy="364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563276" y="5657671"/>
            <a:ext cx="5569970" cy="1200329"/>
          </a:xfrm>
          <a:prstGeom prst="rect">
            <a:avLst/>
          </a:prstGeom>
          <a:noFill/>
        </p:spPr>
        <p:txBody>
          <a:bodyPr wrap="square" rtlCol="0">
            <a:spAutoFit/>
          </a:bodyPr>
          <a:lstStyle/>
          <a:p>
            <a:pPr algn="ctr"/>
            <a:r>
              <a:rPr lang="en-US" sz="2400" b="1" dirty="0" smtClean="0">
                <a:solidFill>
                  <a:srgbClr val="0070C0"/>
                </a:solidFill>
              </a:rPr>
              <a:t>**Indicate </a:t>
            </a:r>
            <a:r>
              <a:rPr lang="en-US" sz="2400" b="1" u="sng" dirty="0" smtClean="0">
                <a:solidFill>
                  <a:srgbClr val="0070C0"/>
                </a:solidFill>
              </a:rPr>
              <a:t>when</a:t>
            </a:r>
            <a:r>
              <a:rPr lang="en-US" sz="2400" b="1" i="1" dirty="0" smtClean="0">
                <a:solidFill>
                  <a:srgbClr val="0070C0"/>
                </a:solidFill>
              </a:rPr>
              <a:t> </a:t>
            </a:r>
            <a:r>
              <a:rPr lang="en-US" sz="2400" b="1" dirty="0" smtClean="0">
                <a:solidFill>
                  <a:srgbClr val="0070C0"/>
                </a:solidFill>
              </a:rPr>
              <a:t>mutations in </a:t>
            </a:r>
            <a:r>
              <a:rPr lang="en-US" sz="2400" b="1" i="1" dirty="0" smtClean="0">
                <a:solidFill>
                  <a:srgbClr val="0070C0"/>
                </a:solidFill>
              </a:rPr>
              <a:t>HPRT1 </a:t>
            </a:r>
            <a:r>
              <a:rPr lang="en-US" sz="2400" b="1" dirty="0" smtClean="0">
                <a:solidFill>
                  <a:srgbClr val="0070C0"/>
                </a:solidFill>
              </a:rPr>
              <a:t>alter neuronal gene function, indicating how brain development may be altered </a:t>
            </a:r>
            <a:endParaRPr lang="en-US" sz="2400" b="1" dirty="0">
              <a:solidFill>
                <a:srgbClr val="0070C0"/>
              </a:solidFill>
            </a:endParaRPr>
          </a:p>
        </p:txBody>
      </p:sp>
      <p:sp>
        <p:nvSpPr>
          <p:cNvPr id="3" name="Rectangle 2"/>
          <p:cNvSpPr/>
          <p:nvPr/>
        </p:nvSpPr>
        <p:spPr>
          <a:xfrm>
            <a:off x="561975" y="1809750"/>
            <a:ext cx="457200" cy="1333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 y="1744503"/>
            <a:ext cx="1428750" cy="253916"/>
          </a:xfrm>
          <a:prstGeom prst="rect">
            <a:avLst/>
          </a:prstGeom>
          <a:noFill/>
        </p:spPr>
        <p:txBody>
          <a:bodyPr wrap="square" rtlCol="0">
            <a:spAutoFit/>
          </a:bodyPr>
          <a:lstStyle/>
          <a:p>
            <a:r>
              <a:rPr lang="en-US" sz="1050" b="1" dirty="0" smtClean="0"/>
              <a:t>HPRT-mutant</a:t>
            </a:r>
            <a:endParaRPr lang="en-US" sz="1050" b="1" dirty="0"/>
          </a:p>
        </p:txBody>
      </p:sp>
      <p:sp>
        <p:nvSpPr>
          <p:cNvPr id="7" name="Rectangle 6"/>
          <p:cNvSpPr/>
          <p:nvPr/>
        </p:nvSpPr>
        <p:spPr>
          <a:xfrm>
            <a:off x="1981200" y="5029200"/>
            <a:ext cx="1143000" cy="1419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https://microarray.org/sfgf/img/oligoArray.png"/>
          <p:cNvPicPr/>
          <p:nvPr/>
        </p:nvPicPr>
        <p:blipFill rotWithShape="1">
          <a:blip r:embed="rId5" cstate="print">
            <a:extLst>
              <a:ext uri="{28A0092B-C50C-407E-A947-70E740481C1C}">
                <a14:useLocalDpi xmlns:a14="http://schemas.microsoft.com/office/drawing/2010/main" val="0"/>
              </a:ext>
            </a:extLst>
          </a:blip>
          <a:srcRect t="5439" r="16607"/>
          <a:stretch/>
        </p:blipFill>
        <p:spPr bwMode="auto">
          <a:xfrm>
            <a:off x="790575" y="5372416"/>
            <a:ext cx="2066925" cy="1390333"/>
          </a:xfrm>
          <a:prstGeom prst="rect">
            <a:avLst/>
          </a:prstGeom>
          <a:noFill/>
          <a:ln>
            <a:noFill/>
          </a:ln>
          <a:extLst>
            <a:ext uri="{53640926-AAD7-44D8-BBD7-CCE9431645EC}">
              <a14:shadowObscured xmlns:a14="http://schemas.microsoft.com/office/drawing/2010/main"/>
            </a:ext>
          </a:extLst>
        </p:spPr>
      </p:pic>
      <p:sp>
        <p:nvSpPr>
          <p:cNvPr id="8" name="TextBox 7"/>
          <p:cNvSpPr txBox="1"/>
          <p:nvPr/>
        </p:nvSpPr>
        <p:spPr>
          <a:xfrm>
            <a:off x="5838824" y="4676775"/>
            <a:ext cx="3152775" cy="646331"/>
          </a:xfrm>
          <a:prstGeom prst="rect">
            <a:avLst/>
          </a:prstGeom>
          <a:noFill/>
        </p:spPr>
        <p:txBody>
          <a:bodyPr wrap="square" rtlCol="0">
            <a:spAutoFit/>
          </a:bodyPr>
          <a:lstStyle/>
          <a:p>
            <a:r>
              <a:rPr lang="en-US" dirty="0" smtClean="0"/>
              <a:t>DNA microarray of brain cells at each stage of development</a:t>
            </a:r>
            <a:endParaRPr lang="en-US" dirty="0"/>
          </a:p>
        </p:txBody>
      </p:sp>
    </p:spTree>
    <p:extLst>
      <p:ext uri="{BB962C8B-B14F-4D97-AF65-F5344CB8AC3E}">
        <p14:creationId xmlns:p14="http://schemas.microsoft.com/office/powerpoint/2010/main" val="1548139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p>
            <a:r>
              <a:rPr lang="en-US" dirty="0"/>
              <a:t> </a:t>
            </a:r>
            <a:r>
              <a:rPr lang="en-US" dirty="0" smtClean="0"/>
              <a:t>   </a:t>
            </a:r>
            <a:r>
              <a:rPr lang="en-US" u="sng" dirty="0" smtClean="0"/>
              <a:t>Conclusions </a:t>
            </a:r>
            <a:r>
              <a:rPr lang="en-US" dirty="0" smtClean="0"/>
              <a:t>        	 </a:t>
            </a:r>
            <a:r>
              <a:rPr lang="en-US" u="sng" dirty="0" smtClean="0"/>
              <a:t>Future </a:t>
            </a:r>
            <a:r>
              <a:rPr lang="en-US" u="sng" dirty="0" smtClean="0"/>
              <a:t>Directions</a:t>
            </a:r>
            <a:endParaRPr lang="en-US" u="sng" dirty="0"/>
          </a:p>
        </p:txBody>
      </p:sp>
      <p:sp>
        <p:nvSpPr>
          <p:cNvPr id="3" name="TextBox 2"/>
          <p:cNvSpPr txBox="1"/>
          <p:nvPr/>
        </p:nvSpPr>
        <p:spPr>
          <a:xfrm>
            <a:off x="114300" y="1035189"/>
            <a:ext cx="4257675" cy="5632311"/>
          </a:xfrm>
          <a:prstGeom prst="rect">
            <a:avLst/>
          </a:prstGeom>
          <a:noFill/>
        </p:spPr>
        <p:txBody>
          <a:bodyPr wrap="square" rtlCol="0">
            <a:spAutoFit/>
          </a:bodyPr>
          <a:lstStyle/>
          <a:p>
            <a:r>
              <a:rPr lang="en-US" sz="2400" dirty="0" smtClean="0"/>
              <a:t>These aims are expected to indicate how gene expression and protein interactions change as a of HPRT mutations.</a:t>
            </a:r>
          </a:p>
          <a:p>
            <a:endParaRPr lang="en-US" sz="2400" dirty="0" smtClean="0"/>
          </a:p>
          <a:p>
            <a:endParaRPr lang="en-US" sz="2400" dirty="0"/>
          </a:p>
          <a:p>
            <a:endParaRPr lang="en-US" sz="2400" dirty="0" smtClean="0"/>
          </a:p>
          <a:p>
            <a:endParaRPr lang="en-US" sz="2400" dirty="0"/>
          </a:p>
          <a:p>
            <a:endParaRPr lang="en-US" sz="2400" dirty="0" smtClean="0"/>
          </a:p>
          <a:p>
            <a:endParaRPr lang="en-US" sz="2400" dirty="0" smtClean="0"/>
          </a:p>
          <a:p>
            <a:endParaRPr lang="en-US" sz="2400" dirty="0"/>
          </a:p>
          <a:p>
            <a:r>
              <a:rPr lang="en-US" sz="2400" dirty="0" smtClean="0"/>
              <a:t>Gain insight into the mechanisms that lead to the neuronal-behavioral phenotypes of LNS.</a:t>
            </a:r>
            <a:endParaRPr lang="en-US" sz="24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5825" y="1035189"/>
            <a:ext cx="3968750" cy="357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596" y="2678191"/>
            <a:ext cx="3754087" cy="2346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4371975" y="0"/>
            <a:ext cx="0" cy="6858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371976" y="4810125"/>
            <a:ext cx="4772024" cy="1569660"/>
          </a:xfrm>
          <a:prstGeom prst="rect">
            <a:avLst/>
          </a:prstGeom>
          <a:noFill/>
        </p:spPr>
        <p:txBody>
          <a:bodyPr wrap="square" rtlCol="0">
            <a:spAutoFit/>
          </a:bodyPr>
          <a:lstStyle/>
          <a:p>
            <a:r>
              <a:rPr lang="en-US" sz="2400" dirty="0" smtClean="0"/>
              <a:t>Alter levels of SQSTM1 and other proteins that interact with HPRT1. </a:t>
            </a:r>
            <a:r>
              <a:rPr lang="en-US" sz="2400" dirty="0"/>
              <a:t>O</a:t>
            </a:r>
            <a:r>
              <a:rPr lang="en-US" sz="2400" dirty="0" smtClean="0"/>
              <a:t>bserve if neurological or behavioral LNS phenotypes appear in mice.</a:t>
            </a:r>
            <a:endParaRPr lang="en-US" sz="2400" dirty="0"/>
          </a:p>
        </p:txBody>
      </p:sp>
    </p:spTree>
    <p:extLst>
      <p:ext uri="{BB962C8B-B14F-4D97-AF65-F5344CB8AC3E}">
        <p14:creationId xmlns:p14="http://schemas.microsoft.com/office/powerpoint/2010/main" val="26236010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12" y="0"/>
            <a:ext cx="7886700" cy="809625"/>
          </a:xfrm>
        </p:spPr>
        <p:txBody>
          <a:bodyPr/>
          <a:lstStyle/>
          <a:p>
            <a:pPr algn="ctr"/>
            <a:r>
              <a:rPr lang="en-US" dirty="0" smtClean="0"/>
              <a:t>Image URLs and References</a:t>
            </a:r>
            <a:endParaRPr lang="en-US" dirty="0"/>
          </a:p>
        </p:txBody>
      </p:sp>
      <p:sp>
        <p:nvSpPr>
          <p:cNvPr id="3" name="TextBox 2"/>
          <p:cNvSpPr txBox="1"/>
          <p:nvPr/>
        </p:nvSpPr>
        <p:spPr>
          <a:xfrm>
            <a:off x="428625" y="666749"/>
            <a:ext cx="8220075" cy="10802957"/>
          </a:xfrm>
          <a:prstGeom prst="rect">
            <a:avLst/>
          </a:prstGeom>
          <a:noFill/>
        </p:spPr>
        <p:txBody>
          <a:bodyPr wrap="square" rtlCol="0">
            <a:spAutoFit/>
          </a:bodyPr>
          <a:lstStyle/>
          <a:p>
            <a:pPr marL="228600" indent="-228600">
              <a:buFont typeface="+mj-lt"/>
              <a:buAutoNum type="arabicPeriod"/>
            </a:pPr>
            <a:r>
              <a:rPr lang="en-US" sz="800" dirty="0" smtClean="0">
                <a:hlinkClick r:id="rId3"/>
              </a:rPr>
              <a:t>http</a:t>
            </a:r>
            <a:r>
              <a:rPr lang="en-US" sz="800" dirty="0">
                <a:hlinkClick r:id="rId3"/>
              </a:rPr>
              <a:t>://</a:t>
            </a:r>
            <a:r>
              <a:rPr lang="en-US" sz="800" dirty="0" smtClean="0">
                <a:hlinkClick r:id="rId3"/>
              </a:rPr>
              <a:t>www.gnet.org/wp-content/uploads/explained-got-disease.jpg</a:t>
            </a:r>
            <a:endParaRPr lang="en-US" sz="800" dirty="0" smtClean="0"/>
          </a:p>
          <a:p>
            <a:pPr marL="228600" indent="-228600">
              <a:buFont typeface="+mj-lt"/>
              <a:buAutoNum type="arabicPeriod"/>
            </a:pPr>
            <a:r>
              <a:rPr lang="en-US" sz="800" dirty="0">
                <a:hlinkClick r:id="rId4"/>
              </a:rPr>
              <a:t>http://</a:t>
            </a:r>
            <a:r>
              <a:rPr lang="en-US" sz="800" dirty="0" smtClean="0">
                <a:hlinkClick r:id="rId4"/>
              </a:rPr>
              <a:t>www.keystonekidney.com/images/about-kidney-stones.gif</a:t>
            </a:r>
            <a:endParaRPr lang="en-US" sz="800" dirty="0" smtClean="0"/>
          </a:p>
          <a:p>
            <a:pPr marL="228600" indent="-228600">
              <a:buFont typeface="+mj-lt"/>
              <a:buAutoNum type="arabicPeriod"/>
            </a:pPr>
            <a:r>
              <a:rPr lang="en-US" sz="800" dirty="0">
                <a:hlinkClick r:id="rId5"/>
              </a:rPr>
              <a:t>http://</a:t>
            </a:r>
            <a:r>
              <a:rPr lang="en-US" sz="800" dirty="0" smtClean="0">
                <a:hlinkClick r:id="rId5"/>
              </a:rPr>
              <a:t>simple-health-secrets.com/wp-content/uploads/2013/06/Lesch-Nyhan-Syndrome-4.jpg</a:t>
            </a:r>
            <a:endParaRPr lang="en-US" sz="800" dirty="0" smtClean="0"/>
          </a:p>
          <a:p>
            <a:pPr marL="228600" indent="-228600">
              <a:buFont typeface="+mj-lt"/>
              <a:buAutoNum type="arabicPeriod"/>
            </a:pPr>
            <a:r>
              <a:rPr lang="en-US" sz="800" dirty="0">
                <a:hlinkClick r:id="rId6"/>
              </a:rPr>
              <a:t>http://</a:t>
            </a:r>
            <a:r>
              <a:rPr lang="en-US" sz="800" dirty="0" smtClean="0">
                <a:hlinkClick r:id="rId6"/>
              </a:rPr>
              <a:t>medicalpictures.net/wp-content/uploads/2010/10/Lesch-Nyhan-Syndrome-pictures-3.jpg</a:t>
            </a:r>
            <a:endParaRPr lang="en-US" sz="800" dirty="0" smtClean="0"/>
          </a:p>
          <a:p>
            <a:pPr marL="228600" indent="-228600">
              <a:buFont typeface="+mj-lt"/>
              <a:buAutoNum type="arabicPeriod"/>
            </a:pPr>
            <a:r>
              <a:rPr lang="en-US" sz="800" dirty="0">
                <a:hlinkClick r:id="rId7"/>
              </a:rPr>
              <a:t>http://</a:t>
            </a:r>
            <a:r>
              <a:rPr lang="en-US" sz="800" dirty="0" smtClean="0">
                <a:hlinkClick r:id="rId7"/>
              </a:rPr>
              <a:t>www.ojrd.com/content/2/1/48/figure/F1</a:t>
            </a:r>
            <a:endParaRPr lang="en-US" sz="800" dirty="0" smtClean="0"/>
          </a:p>
          <a:p>
            <a:pPr marL="228600" indent="-228600">
              <a:buFont typeface="+mj-lt"/>
              <a:buAutoNum type="arabicPeriod"/>
            </a:pPr>
            <a:r>
              <a:rPr lang="en-US" sz="800" dirty="0">
                <a:hlinkClick r:id="rId8"/>
              </a:rPr>
              <a:t>http://4.bp.blogspot.com/-</a:t>
            </a:r>
            <a:r>
              <a:rPr lang="en-US" sz="800" dirty="0" smtClean="0">
                <a:hlinkClick r:id="rId8"/>
              </a:rPr>
              <a:t>IZrB3OKIHH8/Uo7dqy5kLSI/AAAAAAAAABA/2ahaXRkqelg/s72-c/leshnyhan.jpg</a:t>
            </a:r>
            <a:endParaRPr lang="en-US" sz="800" dirty="0" smtClean="0"/>
          </a:p>
          <a:p>
            <a:pPr marL="228600" indent="-228600">
              <a:buFont typeface="+mj-lt"/>
              <a:buAutoNum type="arabicPeriod"/>
            </a:pPr>
            <a:r>
              <a:rPr lang="en-US" sz="800" dirty="0">
                <a:hlinkClick r:id="rId9"/>
              </a:rPr>
              <a:t>http://</a:t>
            </a:r>
            <a:r>
              <a:rPr lang="en-US" sz="800" dirty="0" smtClean="0">
                <a:hlinkClick r:id="rId9"/>
              </a:rPr>
              <a:t>www.movementdisorders.org/MDS-Files1/Journals/Images/CPJ-Volume-1-Issue-3/mdc312040-fig-0001.png</a:t>
            </a:r>
            <a:endParaRPr lang="en-US" sz="800" dirty="0" smtClean="0"/>
          </a:p>
          <a:p>
            <a:pPr marL="228600" indent="-228600">
              <a:buFont typeface="+mj-lt"/>
              <a:buAutoNum type="arabicPeriod"/>
            </a:pPr>
            <a:r>
              <a:rPr lang="en-US" sz="800" dirty="0">
                <a:hlinkClick r:id="rId10"/>
              </a:rPr>
              <a:t>http://</a:t>
            </a:r>
            <a:r>
              <a:rPr lang="en-US" sz="800" dirty="0" smtClean="0">
                <a:hlinkClick r:id="rId10"/>
              </a:rPr>
              <a:t>www.cdb.riken.jp/jp/04_news/annual_reports/2006/WebHelp/common/lab1_07hlfig2.htm</a:t>
            </a:r>
            <a:endParaRPr lang="en-US" sz="800" dirty="0" smtClean="0"/>
          </a:p>
          <a:p>
            <a:pPr marL="228600" indent="-228600">
              <a:buFont typeface="+mj-lt"/>
              <a:buAutoNum type="arabicPeriod"/>
            </a:pPr>
            <a:r>
              <a:rPr lang="en-US" sz="800" dirty="0">
                <a:hlinkClick r:id="rId11"/>
              </a:rPr>
              <a:t>http://</a:t>
            </a:r>
            <a:r>
              <a:rPr lang="en-US" sz="800" dirty="0" smtClean="0">
                <a:hlinkClick r:id="rId11"/>
              </a:rPr>
              <a:t>drrajivdesaimd.com/wp-content/uploads/2013/06/dopamine-pathways.jpg</a:t>
            </a:r>
            <a:endParaRPr lang="en-US" sz="800" dirty="0" smtClean="0"/>
          </a:p>
          <a:p>
            <a:pPr marL="228600" indent="-228600">
              <a:buFont typeface="+mj-lt"/>
              <a:buAutoNum type="arabicPeriod"/>
            </a:pPr>
            <a:r>
              <a:rPr lang="en-US" sz="800" dirty="0">
                <a:hlinkClick r:id="rId12"/>
              </a:rPr>
              <a:t>http://www.stats.ox.ac.uk/~</a:t>
            </a:r>
            <a:r>
              <a:rPr lang="en-US" sz="800" dirty="0" smtClean="0">
                <a:hlinkClick r:id="rId12"/>
              </a:rPr>
              <a:t>hamer/images/complex.png</a:t>
            </a:r>
            <a:endParaRPr lang="en-US" sz="800" dirty="0" smtClean="0"/>
          </a:p>
          <a:p>
            <a:pPr marL="228600" indent="-228600">
              <a:buFont typeface="+mj-lt"/>
              <a:buAutoNum type="arabicPeriod"/>
            </a:pPr>
            <a:r>
              <a:rPr lang="en-US" sz="800" dirty="0">
                <a:hlinkClick r:id="rId13"/>
              </a:rPr>
              <a:t>http://</a:t>
            </a:r>
            <a:r>
              <a:rPr lang="en-US" sz="800" dirty="0" smtClean="0">
                <a:hlinkClick r:id="rId13"/>
              </a:rPr>
              <a:t>www.posturologiaclinica.net/img/rx_cranio_brain_02.jpg</a:t>
            </a:r>
            <a:endParaRPr lang="en-US" sz="800" dirty="0" smtClean="0"/>
          </a:p>
          <a:p>
            <a:pPr marL="228600" indent="-228600">
              <a:buFont typeface="+mj-lt"/>
              <a:buAutoNum type="arabicPeriod"/>
            </a:pPr>
            <a:r>
              <a:rPr lang="en-US" sz="800" dirty="0">
                <a:hlinkClick r:id="rId14"/>
              </a:rPr>
              <a:t>http://</a:t>
            </a:r>
            <a:r>
              <a:rPr lang="en-US" sz="800" dirty="0" smtClean="0">
                <a:hlinkClick r:id="rId14"/>
              </a:rPr>
              <a:t>www.nature.com/nrm/journal/v8/n8/images/nrm2208-f1.jpg</a:t>
            </a:r>
            <a:endParaRPr lang="en-US" sz="800" dirty="0" smtClean="0"/>
          </a:p>
          <a:p>
            <a:pPr marL="228600" indent="-228600">
              <a:buFont typeface="+mj-lt"/>
              <a:buAutoNum type="arabicPeriod"/>
            </a:pPr>
            <a:r>
              <a:rPr lang="en-US" sz="800" dirty="0">
                <a:hlinkClick r:id="rId15"/>
              </a:rPr>
              <a:t>http://transforming-science.com/wp-content/uploads/2013/12/Zebrafish-aquarium.-</a:t>
            </a:r>
            <a:r>
              <a:rPr lang="en-US" sz="800" dirty="0" smtClean="0">
                <a:hlinkClick r:id="rId15"/>
              </a:rPr>
              <a:t>010.jpg</a:t>
            </a:r>
            <a:endParaRPr lang="en-US" sz="800" dirty="0"/>
          </a:p>
          <a:p>
            <a:pPr marL="228600" indent="-228600">
              <a:buFont typeface="+mj-lt"/>
              <a:buAutoNum type="arabicPeriod"/>
            </a:pPr>
            <a:r>
              <a:rPr lang="en-US" sz="800" dirty="0">
                <a:hlinkClick r:id="rId16"/>
              </a:rPr>
              <a:t>http://</a:t>
            </a:r>
            <a:r>
              <a:rPr lang="en-US" sz="800" dirty="0" smtClean="0">
                <a:hlinkClick r:id="rId16"/>
              </a:rPr>
              <a:t>kimgen677s10.weebly.com/uploads/3/6/1/8/3618941/290277.jpg?325</a:t>
            </a:r>
            <a:endParaRPr lang="en-US" sz="800" dirty="0" smtClean="0"/>
          </a:p>
          <a:p>
            <a:pPr marL="228600" indent="-228600">
              <a:buFont typeface="+mj-lt"/>
              <a:buAutoNum type="arabicPeriod"/>
            </a:pPr>
            <a:r>
              <a:rPr lang="en-US" sz="800" dirty="0">
                <a:hlinkClick r:id="rId17"/>
              </a:rPr>
              <a:t>http://</a:t>
            </a:r>
            <a:r>
              <a:rPr lang="en-US" sz="800" dirty="0" smtClean="0">
                <a:hlinkClick r:id="rId17"/>
              </a:rPr>
              <a:t>upload.wikimedia.org/wikipedia/en/thumb/c/c8/Microarray-schema.jpg/220px-Microarray-schema.jpg</a:t>
            </a:r>
            <a:endParaRPr lang="en-US" sz="800" dirty="0" smtClean="0"/>
          </a:p>
          <a:p>
            <a:pPr marL="228600" indent="-228600">
              <a:buFont typeface="+mj-lt"/>
              <a:buAutoNum type="arabicPeriod"/>
            </a:pPr>
            <a:r>
              <a:rPr lang="en-US" sz="800" dirty="0">
                <a:hlinkClick r:id="rId18"/>
              </a:rPr>
              <a:t>https://</a:t>
            </a:r>
            <a:r>
              <a:rPr lang="en-US" sz="800" dirty="0" smtClean="0">
                <a:hlinkClick r:id="rId18"/>
              </a:rPr>
              <a:t>denisezannino.files.wordpress.com/2013/07/zebrafish-kimmel.jpg</a:t>
            </a:r>
            <a:endParaRPr lang="en-US" sz="800" dirty="0" smtClean="0"/>
          </a:p>
          <a:p>
            <a:pPr marL="228600" indent="-228600">
              <a:buFont typeface="+mj-lt"/>
              <a:buAutoNum type="arabicPeriod"/>
            </a:pPr>
            <a:r>
              <a:rPr lang="en-US" sz="800" dirty="0">
                <a:hlinkClick r:id="rId19"/>
              </a:rPr>
              <a:t>http://</a:t>
            </a:r>
            <a:r>
              <a:rPr lang="en-US" sz="800" dirty="0" smtClean="0">
                <a:hlinkClick r:id="rId19"/>
              </a:rPr>
              <a:t>cdn.superbwallpapers.com/wallpapers/3d/mechanism-15796-1920x1200.jpg</a:t>
            </a:r>
            <a:endParaRPr lang="en-US" sz="800" dirty="0" smtClean="0"/>
          </a:p>
          <a:p>
            <a:endParaRPr lang="en-US" sz="800" dirty="0" smtClean="0"/>
          </a:p>
          <a:p>
            <a:endParaRPr lang="en-US" sz="800" dirty="0" smtClean="0"/>
          </a:p>
          <a:p>
            <a:pPr marL="228600" indent="-228600">
              <a:buFont typeface="+mj-lt"/>
              <a:buAutoNum type="arabicPeriod"/>
            </a:pPr>
            <a:r>
              <a:rPr lang="en-US" sz="800" dirty="0"/>
              <a:t>Torres RJ and </a:t>
            </a:r>
            <a:r>
              <a:rPr lang="en-US" sz="800" dirty="0" err="1"/>
              <a:t>Puig</a:t>
            </a:r>
            <a:r>
              <a:rPr lang="en-US" sz="800" dirty="0"/>
              <a:t> JG. (2007). Hypoxanthine-guanine </a:t>
            </a:r>
            <a:r>
              <a:rPr lang="en-US" sz="800" dirty="0" err="1"/>
              <a:t>phosophoribosyltransferase</a:t>
            </a:r>
            <a:r>
              <a:rPr lang="en-US" sz="800" dirty="0"/>
              <a:t> (HPRT) deficiency: Lesch-Nyhan syndrome. </a:t>
            </a:r>
            <a:r>
              <a:rPr lang="en-US" sz="800" i="1" dirty="0" err="1"/>
              <a:t>Orphanet</a:t>
            </a:r>
            <a:r>
              <a:rPr lang="en-US" sz="800" i="1" dirty="0"/>
              <a:t> Journal of Rare Diseases, 2, </a:t>
            </a:r>
            <a:r>
              <a:rPr lang="en-US" sz="800" dirty="0"/>
              <a:t>48. </a:t>
            </a:r>
            <a:r>
              <a:rPr lang="en-US" sz="800" dirty="0" smtClean="0"/>
              <a:t>doi:10.1186/1750-1172-2-48</a:t>
            </a:r>
          </a:p>
          <a:p>
            <a:pPr marL="228600" indent="-228600">
              <a:buFont typeface="+mj-lt"/>
              <a:buAutoNum type="arabicPeriod"/>
            </a:pPr>
            <a:r>
              <a:rPr lang="en-US" sz="800" dirty="0"/>
              <a:t>Torres RJ, </a:t>
            </a:r>
            <a:r>
              <a:rPr lang="en-US" sz="800" dirty="0" err="1"/>
              <a:t>Mateos</a:t>
            </a:r>
            <a:r>
              <a:rPr lang="en-US" sz="800" dirty="0"/>
              <a:t> FA, </a:t>
            </a:r>
            <a:r>
              <a:rPr lang="en-US" sz="800" dirty="0" err="1"/>
              <a:t>Molano</a:t>
            </a:r>
            <a:r>
              <a:rPr lang="en-US" sz="800" dirty="0"/>
              <a:t> J, </a:t>
            </a:r>
            <a:r>
              <a:rPr lang="en-US" sz="800" dirty="0" err="1"/>
              <a:t>Gathoff</a:t>
            </a:r>
            <a:r>
              <a:rPr lang="en-US" sz="800" dirty="0"/>
              <a:t> BS, O'Neill JP, </a:t>
            </a:r>
            <a:r>
              <a:rPr lang="en-US" sz="800" dirty="0" err="1"/>
              <a:t>Gundel</a:t>
            </a:r>
            <a:r>
              <a:rPr lang="en-US" sz="800" dirty="0"/>
              <a:t> RM, </a:t>
            </a:r>
            <a:r>
              <a:rPr lang="en-US" sz="800" dirty="0" err="1"/>
              <a:t>Trombley</a:t>
            </a:r>
            <a:r>
              <a:rPr lang="en-US" sz="800" dirty="0"/>
              <a:t> L, </a:t>
            </a:r>
            <a:r>
              <a:rPr lang="en-US" sz="800" dirty="0" err="1"/>
              <a:t>Puig</a:t>
            </a:r>
            <a:r>
              <a:rPr lang="en-US" sz="800" dirty="0"/>
              <a:t> JG. (2000). Molecular basis of hypoxanthine-guanine phosphoribosyltransferase deficiency in thirteen Spanish families. </a:t>
            </a:r>
            <a:r>
              <a:rPr lang="en-US" sz="800" i="1" dirty="0"/>
              <a:t>Hum Mutat,15,</a:t>
            </a:r>
            <a:r>
              <a:rPr lang="en-US" sz="800" dirty="0"/>
              <a:t> 383</a:t>
            </a:r>
            <a:r>
              <a:rPr lang="en-US" sz="800" dirty="0" smtClean="0"/>
              <a:t>.</a:t>
            </a:r>
          </a:p>
          <a:p>
            <a:pPr marL="228600" indent="-228600">
              <a:buFont typeface="+mj-lt"/>
              <a:buAutoNum type="arabicPeriod"/>
            </a:pPr>
            <a:r>
              <a:rPr lang="en-US" sz="800" dirty="0"/>
              <a:t>Jinnah HA, De Gregorio L, Harris JC, </a:t>
            </a:r>
            <a:r>
              <a:rPr lang="en-US" sz="800" dirty="0" err="1"/>
              <a:t>Nyhan</a:t>
            </a:r>
            <a:r>
              <a:rPr lang="en-US" sz="800" dirty="0"/>
              <a:t> WL, O'Neill JP. (2000). The spectrum of inherited mutations causing HPRT deficiency: 75 new cases and a review of 196 previously reported cases. </a:t>
            </a:r>
            <a:r>
              <a:rPr lang="en-US" sz="800" i="1" dirty="0" err="1"/>
              <a:t>Mutat</a:t>
            </a:r>
            <a:r>
              <a:rPr lang="en-US" sz="800" i="1" dirty="0"/>
              <a:t> Res, 463, </a:t>
            </a:r>
            <a:r>
              <a:rPr lang="en-US" sz="800" dirty="0"/>
              <a:t>309-326</a:t>
            </a:r>
            <a:r>
              <a:rPr lang="en-US" sz="800" dirty="0" smtClean="0"/>
              <a:t>.</a:t>
            </a:r>
          </a:p>
          <a:p>
            <a:pPr marL="228600" indent="-228600">
              <a:buFont typeface="+mj-lt"/>
              <a:buAutoNum type="arabicPeriod"/>
            </a:pPr>
            <a:r>
              <a:rPr lang="en-US" sz="800" dirty="0"/>
              <a:t>Breese GR, Criswell HE, Duncan GE, Mueller RA. (1990). A dopamine deficiency model of Lesch-Nyhan disease – the neonatal-6-OHDA-lesioned rat. </a:t>
            </a:r>
            <a:r>
              <a:rPr lang="en-US" sz="800" i="1" dirty="0"/>
              <a:t>Brain Res Bull, 25,</a:t>
            </a:r>
            <a:r>
              <a:rPr lang="en-US" sz="800" dirty="0"/>
              <a:t> 477-484. DOI: </a:t>
            </a:r>
            <a:r>
              <a:rPr lang="en-US" sz="800" dirty="0" smtClean="0"/>
              <a:t>10.1016/0361-9230(90)90240-Z</a:t>
            </a:r>
          </a:p>
          <a:p>
            <a:pPr marL="228600" indent="-228600">
              <a:buFont typeface="+mj-lt"/>
              <a:buAutoNum type="arabicPeriod"/>
            </a:pPr>
            <a:r>
              <a:rPr lang="en-US" sz="800" dirty="0"/>
              <a:t>Ernst M, </a:t>
            </a:r>
            <a:r>
              <a:rPr lang="en-US" sz="800" dirty="0" err="1"/>
              <a:t>Zametkin</a:t>
            </a:r>
            <a:r>
              <a:rPr lang="en-US" sz="800" dirty="0"/>
              <a:t> AJ, </a:t>
            </a:r>
            <a:r>
              <a:rPr lang="en-US" sz="800" dirty="0" err="1"/>
              <a:t>Matochik</a:t>
            </a:r>
            <a:r>
              <a:rPr lang="en-US" sz="800" dirty="0"/>
              <a:t> JA, </a:t>
            </a:r>
            <a:r>
              <a:rPr lang="en-US" sz="800" dirty="0" err="1"/>
              <a:t>Pascualvaca</a:t>
            </a:r>
            <a:r>
              <a:rPr lang="en-US" sz="800" dirty="0"/>
              <a:t> D, </a:t>
            </a:r>
            <a:r>
              <a:rPr lang="en-US" sz="800" dirty="0" err="1"/>
              <a:t>Jons</a:t>
            </a:r>
            <a:r>
              <a:rPr lang="en-US" sz="800" dirty="0"/>
              <a:t> PH, Hardy C, Hankerson JG, </a:t>
            </a:r>
            <a:r>
              <a:rPr lang="en-US" sz="800" dirty="0" err="1"/>
              <a:t>Doudet</a:t>
            </a:r>
            <a:r>
              <a:rPr lang="en-US" sz="800" dirty="0"/>
              <a:t> DJ, Cohen RM. (1996). Presynaptic dopaminergic deficits in Lesch-Nyhan disease. </a:t>
            </a:r>
            <a:r>
              <a:rPr lang="en-US" sz="800" i="1" dirty="0"/>
              <a:t>New Engl. J Med, 334</a:t>
            </a:r>
            <a:r>
              <a:rPr lang="en-US" sz="800" dirty="0"/>
              <a:t>, 1568-1572. DOI: 10.1056/NEJM199606133342403</a:t>
            </a:r>
            <a:endParaRPr lang="en-US" sz="800" dirty="0" smtClean="0"/>
          </a:p>
          <a:p>
            <a:pPr marL="228600" indent="-228600">
              <a:buFont typeface="+mj-lt"/>
              <a:buAutoNum type="arabicPeriod"/>
            </a:pPr>
            <a:r>
              <a:rPr lang="en-US" sz="800" dirty="0"/>
              <a:t>"Lesch-Nyhan syndrome". Genetics Home Reference. US National Library of Medicine, Feb. 2013. Web. 24 Jan. 2015. </a:t>
            </a:r>
            <a:endParaRPr lang="en-US" sz="800" dirty="0" smtClean="0"/>
          </a:p>
          <a:p>
            <a:pPr marL="228600" indent="-228600">
              <a:buFont typeface="+mj-lt"/>
              <a:buAutoNum type="arabicPeriod"/>
            </a:pPr>
            <a:r>
              <a:rPr lang="en-US" sz="800" dirty="0"/>
              <a:t>"Lesch-Nyhan Syndrome". NYU </a:t>
            </a:r>
            <a:r>
              <a:rPr lang="en-US" sz="800" dirty="0" err="1"/>
              <a:t>Langone</a:t>
            </a:r>
            <a:r>
              <a:rPr lang="en-US" sz="800" dirty="0"/>
              <a:t> Medical Center. Aug. 2014. Web. 25 Jan. 2015</a:t>
            </a:r>
            <a:r>
              <a:rPr lang="en-US" sz="800" dirty="0" smtClean="0"/>
              <a:t>.</a:t>
            </a:r>
          </a:p>
          <a:p>
            <a:pPr marL="228600" indent="-228600">
              <a:buFont typeface="+mj-lt"/>
              <a:buAutoNum type="arabicPeriod"/>
            </a:pPr>
            <a:r>
              <a:rPr lang="en-US" sz="800" dirty="0"/>
              <a:t>"Gout". Mayo Clinic. 25 Nov. 2014. Web. 24 Jan. 2015</a:t>
            </a:r>
            <a:r>
              <a:rPr lang="en-US" sz="800" dirty="0" smtClean="0"/>
              <a:t>.</a:t>
            </a:r>
          </a:p>
          <a:p>
            <a:pPr marL="228600" indent="-228600">
              <a:buFont typeface="+mj-lt"/>
              <a:buAutoNum type="arabicPeriod"/>
            </a:pPr>
            <a:r>
              <a:rPr lang="en-US" sz="800" dirty="0" err="1"/>
              <a:t>García</a:t>
            </a:r>
            <a:r>
              <a:rPr lang="en-US" sz="800" dirty="0"/>
              <a:t> PJ, Torres JR, </a:t>
            </a:r>
            <a:r>
              <a:rPr lang="en-US" sz="800" dirty="0" err="1"/>
              <a:t>Mateos</a:t>
            </a:r>
            <a:r>
              <a:rPr lang="en-US" sz="800" dirty="0"/>
              <a:t> F, Ramos T, </a:t>
            </a:r>
            <a:r>
              <a:rPr lang="en-US" sz="800" dirty="0" err="1"/>
              <a:t>Arcas</a:t>
            </a:r>
            <a:r>
              <a:rPr lang="en-US" sz="800" dirty="0"/>
              <a:t> J, </a:t>
            </a:r>
            <a:r>
              <a:rPr lang="en-US" sz="800" dirty="0" err="1"/>
              <a:t>Buño</a:t>
            </a:r>
            <a:r>
              <a:rPr lang="en-US" sz="800" dirty="0"/>
              <a:t> A, O'Neill P. (2001). The spectrum of Hypoxanthine-Guanine Phosphoribosyltransferase (HPRT) deficiency. Clinical experience based on 22 patients from 18 Spanish families. </a:t>
            </a:r>
            <a:r>
              <a:rPr lang="en-US" sz="800" i="1" dirty="0"/>
              <a:t>Medicine (</a:t>
            </a:r>
            <a:r>
              <a:rPr lang="en-US" sz="800" i="1" dirty="0" err="1"/>
              <a:t>Balt</a:t>
            </a:r>
            <a:r>
              <a:rPr lang="en-US" sz="800" i="1" dirty="0"/>
              <a:t>), 80</a:t>
            </a:r>
            <a:r>
              <a:rPr lang="en-US" sz="800" dirty="0"/>
              <a:t>, 102-112</a:t>
            </a:r>
            <a:r>
              <a:rPr lang="en-US" sz="800" dirty="0" smtClean="0"/>
              <a:t>.</a:t>
            </a:r>
          </a:p>
          <a:p>
            <a:pPr marL="228600" indent="-228600">
              <a:buFont typeface="+mj-lt"/>
              <a:buAutoNum type="arabicPeriod"/>
            </a:pPr>
            <a:r>
              <a:rPr lang="en-US" sz="800" dirty="0"/>
              <a:t>"</a:t>
            </a:r>
            <a:r>
              <a:rPr lang="en-US" sz="800" dirty="0" err="1"/>
              <a:t>Dystonias</a:t>
            </a:r>
            <a:r>
              <a:rPr lang="en-US" sz="800" dirty="0"/>
              <a:t> Fact Sheet". National Institute of Neurological Disorders and Stroke. 12 Nov. 2014 Web. 24 Jan. 2015. </a:t>
            </a:r>
            <a:endParaRPr lang="en-US" sz="800" dirty="0" smtClean="0"/>
          </a:p>
          <a:p>
            <a:pPr marL="228600" indent="-228600">
              <a:buFont typeface="+mj-lt"/>
              <a:buAutoNum type="arabicPeriod"/>
            </a:pPr>
            <a:r>
              <a:rPr lang="en-US" sz="800" dirty="0" err="1"/>
              <a:t>Schretlen</a:t>
            </a:r>
            <a:r>
              <a:rPr lang="en-US" sz="800" dirty="0"/>
              <a:t> DJ, Harris JC, Park KS, Jinnah HA, del </a:t>
            </a:r>
            <a:r>
              <a:rPr lang="en-US" sz="800" dirty="0" err="1"/>
              <a:t>Pozo</a:t>
            </a:r>
            <a:r>
              <a:rPr lang="en-US" sz="800" dirty="0"/>
              <a:t> NO. (2001). Neurocognitive functioning in Lesch-Nyhan disease and partial hypoxanthine-guanine phosphoribosyltransferase deficiency. </a:t>
            </a:r>
            <a:r>
              <a:rPr lang="en-US" sz="800" i="1" dirty="0"/>
              <a:t>J </a:t>
            </a:r>
            <a:r>
              <a:rPr lang="en-US" sz="800" i="1" dirty="0" err="1"/>
              <a:t>Int</a:t>
            </a:r>
            <a:r>
              <a:rPr lang="en-US" sz="800" i="1" dirty="0"/>
              <a:t> </a:t>
            </a:r>
            <a:r>
              <a:rPr lang="en-US" sz="800" i="1" dirty="0" err="1"/>
              <a:t>Neuropsychol</a:t>
            </a:r>
            <a:r>
              <a:rPr lang="en-US" sz="800" i="1" dirty="0"/>
              <a:t> </a:t>
            </a:r>
            <a:r>
              <a:rPr lang="en-US" sz="800" i="1" dirty="0" err="1"/>
              <a:t>Soc</a:t>
            </a:r>
            <a:r>
              <a:rPr lang="en-US" sz="800" i="1" dirty="0"/>
              <a:t>, 7,</a:t>
            </a:r>
            <a:r>
              <a:rPr lang="en-US" sz="800" dirty="0"/>
              <a:t> 805-812</a:t>
            </a:r>
            <a:r>
              <a:rPr lang="en-US" sz="800" dirty="0" smtClean="0"/>
              <a:t>.</a:t>
            </a:r>
          </a:p>
          <a:p>
            <a:pPr marL="228600" indent="-228600">
              <a:buFont typeface="+mj-lt"/>
              <a:buAutoNum type="arabicPeriod"/>
            </a:pPr>
            <a:r>
              <a:rPr lang="en-US" sz="800" dirty="0"/>
              <a:t>Anderson LT, Ernst M. (1994). Self-injury in Lesch-Nyhan disease. </a:t>
            </a:r>
            <a:r>
              <a:rPr lang="en-US" sz="800" i="1" dirty="0"/>
              <a:t>J Autism Dev </a:t>
            </a:r>
            <a:r>
              <a:rPr lang="en-US" sz="800" i="1" dirty="0" err="1"/>
              <a:t>Disord</a:t>
            </a:r>
            <a:r>
              <a:rPr lang="en-US" sz="800" i="1" dirty="0"/>
              <a:t>, 24</a:t>
            </a:r>
            <a:r>
              <a:rPr lang="en-US" sz="800" dirty="0"/>
              <a:t>, 67-81</a:t>
            </a:r>
            <a:r>
              <a:rPr lang="en-US" sz="800" dirty="0" smtClean="0"/>
              <a:t>.</a:t>
            </a:r>
          </a:p>
          <a:p>
            <a:pPr marL="228600" indent="-228600">
              <a:buFont typeface="+mj-lt"/>
              <a:buAutoNum type="arabicPeriod"/>
            </a:pPr>
            <a:r>
              <a:rPr lang="en-US" sz="800" dirty="0"/>
              <a:t>Davidson BL, </a:t>
            </a:r>
            <a:r>
              <a:rPr lang="en-US" sz="800" dirty="0" err="1"/>
              <a:t>Tarle</a:t>
            </a:r>
            <a:r>
              <a:rPr lang="en-US" sz="800" dirty="0"/>
              <a:t> SA, </a:t>
            </a:r>
            <a:r>
              <a:rPr lang="en-US" sz="800" dirty="0" err="1"/>
              <a:t>Palella</a:t>
            </a:r>
            <a:r>
              <a:rPr lang="en-US" sz="800" dirty="0"/>
              <a:t> TD, Kelley WN. (1989). Molecular basis of hypoxanthine-guanine phosphoribosyltransferase deficiency in ten subjects determined by direct sequencing of amplified transcripts. </a:t>
            </a:r>
            <a:r>
              <a:rPr lang="en-US" sz="800" i="1" dirty="0"/>
              <a:t>J </a:t>
            </a:r>
            <a:r>
              <a:rPr lang="en-US" sz="800" i="1" dirty="0" err="1"/>
              <a:t>Clin</a:t>
            </a:r>
            <a:r>
              <a:rPr lang="en-US" sz="800" i="1" dirty="0"/>
              <a:t> Invest, 84,</a:t>
            </a:r>
            <a:r>
              <a:rPr lang="en-US" sz="800" dirty="0"/>
              <a:t> 342-346</a:t>
            </a:r>
            <a:r>
              <a:rPr lang="en-US" sz="800" dirty="0" smtClean="0"/>
              <a:t>.</a:t>
            </a:r>
          </a:p>
          <a:p>
            <a:pPr marL="228600" indent="-228600">
              <a:buFont typeface="+mj-lt"/>
              <a:buAutoNum type="arabicPeriod"/>
            </a:pPr>
            <a:r>
              <a:rPr lang="en-US" sz="800" dirty="0"/>
              <a:t>Olson L, </a:t>
            </a:r>
            <a:r>
              <a:rPr lang="en-US" sz="800" dirty="0" err="1"/>
              <a:t>Houlihan</a:t>
            </a:r>
            <a:r>
              <a:rPr lang="en-US" sz="800" dirty="0"/>
              <a:t> D. (2000). A review of behavioral treatments used for Lesch-Nyhan syndrome. </a:t>
            </a:r>
            <a:r>
              <a:rPr lang="en-US" sz="800" i="1" dirty="0" err="1"/>
              <a:t>Behav</a:t>
            </a:r>
            <a:r>
              <a:rPr lang="en-US" sz="800" i="1" dirty="0"/>
              <a:t> </a:t>
            </a:r>
            <a:r>
              <a:rPr lang="en-US" sz="800" i="1" dirty="0" err="1"/>
              <a:t>Modif</a:t>
            </a:r>
            <a:r>
              <a:rPr lang="en-US" sz="800" i="1" dirty="0"/>
              <a:t>, 24, </a:t>
            </a:r>
            <a:r>
              <a:rPr lang="en-US" sz="800" dirty="0"/>
              <a:t>202-222</a:t>
            </a:r>
            <a:r>
              <a:rPr lang="en-US" sz="800" dirty="0" smtClean="0"/>
              <a:t>.</a:t>
            </a:r>
          </a:p>
          <a:p>
            <a:pPr marL="228600" indent="-228600">
              <a:buFont typeface="+mj-lt"/>
              <a:buAutoNum type="arabicPeriod"/>
            </a:pPr>
            <a:r>
              <a:rPr lang="en-US" sz="800" dirty="0"/>
              <a:t>Gene Ontology Consortium. </a:t>
            </a:r>
            <a:r>
              <a:rPr lang="en-US" sz="800" dirty="0">
                <a:hlinkClick r:id="rId20"/>
              </a:rPr>
              <a:t>An Introduction to the Gene Ontology</a:t>
            </a:r>
            <a:r>
              <a:rPr lang="en-US" sz="800" dirty="0"/>
              <a:t>. Accessed 26 February 2015</a:t>
            </a:r>
            <a:r>
              <a:rPr lang="en-US" sz="800" dirty="0" smtClean="0"/>
              <a:t>.</a:t>
            </a:r>
          </a:p>
          <a:p>
            <a:pPr marL="228600" indent="-228600">
              <a:buFont typeface="+mj-lt"/>
              <a:buAutoNum type="arabicPeriod"/>
            </a:pPr>
            <a:r>
              <a:rPr lang="en-US" sz="800" dirty="0"/>
              <a:t>Herron, J.C. and Freeman S. (2014). Evolutionary Analysis: Fifth Edition. Glenview, IL: Pearson Education, Inc</a:t>
            </a:r>
            <a:r>
              <a:rPr lang="en-US" sz="800" dirty="0" smtClean="0"/>
              <a:t>.</a:t>
            </a:r>
          </a:p>
          <a:p>
            <a:pPr marL="228600" indent="-228600">
              <a:buFont typeface="+mj-lt"/>
              <a:buAutoNum type="arabicPeriod"/>
            </a:pPr>
            <a:r>
              <a:rPr lang="en-US" sz="800" dirty="0" err="1"/>
              <a:t>Delsuc</a:t>
            </a:r>
            <a:r>
              <a:rPr lang="en-US" sz="800" dirty="0"/>
              <a:t> F, </a:t>
            </a:r>
            <a:r>
              <a:rPr lang="en-US" sz="800" dirty="0" err="1"/>
              <a:t>Brinkmann</a:t>
            </a:r>
            <a:r>
              <a:rPr lang="en-US" sz="800" dirty="0"/>
              <a:t> H, Philippe H. (2005). </a:t>
            </a:r>
            <a:r>
              <a:rPr lang="en-US" sz="800" dirty="0" err="1"/>
              <a:t>Phylogenomics</a:t>
            </a:r>
            <a:r>
              <a:rPr lang="en-US" sz="800" dirty="0"/>
              <a:t> and the reconstruction of the tree of life. </a:t>
            </a:r>
            <a:r>
              <a:rPr lang="en-US" sz="800" i="1" dirty="0"/>
              <a:t>Nat Rev Genet 6</a:t>
            </a:r>
            <a:r>
              <a:rPr lang="en-US" sz="800" dirty="0"/>
              <a:t>:361-375</a:t>
            </a:r>
            <a:r>
              <a:rPr lang="en-US" sz="800" dirty="0" smtClean="0"/>
              <a:t>.</a:t>
            </a:r>
          </a:p>
          <a:p>
            <a:pPr marL="228600" indent="-228600">
              <a:buFont typeface="+mj-lt"/>
              <a:buAutoNum type="arabicPeriod"/>
            </a:pPr>
            <a:r>
              <a:rPr lang="en-US" sz="800" dirty="0"/>
              <a:t>About BLAST </a:t>
            </a:r>
            <a:r>
              <a:rPr lang="en-US" sz="800" dirty="0">
                <a:hlinkClick r:id="rId21"/>
              </a:rPr>
              <a:t>http://www.ncbi.nlm.nih.gov/books/NBK1734</a:t>
            </a:r>
            <a:r>
              <a:rPr lang="en-US" sz="800" dirty="0" smtClean="0">
                <a:hlinkClick r:id="rId21"/>
              </a:rPr>
              <a:t>/</a:t>
            </a:r>
            <a:endParaRPr lang="en-US" sz="800" dirty="0" smtClean="0"/>
          </a:p>
          <a:p>
            <a:pPr marL="228600" indent="-228600">
              <a:buFont typeface="+mj-lt"/>
              <a:buAutoNum type="arabicPeriod"/>
            </a:pPr>
            <a:r>
              <a:rPr lang="en-US" sz="800" dirty="0" err="1" smtClean="0"/>
              <a:t>Gingras</a:t>
            </a:r>
            <a:r>
              <a:rPr lang="en-US" sz="800" dirty="0" smtClean="0"/>
              <a:t> AC, </a:t>
            </a:r>
            <a:r>
              <a:rPr lang="en-US" sz="800" dirty="0" err="1" smtClean="0"/>
              <a:t>Gstaiger</a:t>
            </a:r>
            <a:r>
              <a:rPr lang="en-US" sz="800" dirty="0" smtClean="0"/>
              <a:t> M, </a:t>
            </a:r>
            <a:r>
              <a:rPr lang="en-US" sz="800" dirty="0" err="1" smtClean="0"/>
              <a:t>Raught</a:t>
            </a:r>
            <a:r>
              <a:rPr lang="en-US" sz="800" dirty="0" smtClean="0"/>
              <a:t> B, and </a:t>
            </a:r>
            <a:r>
              <a:rPr lang="en-US" sz="800" dirty="0" err="1" smtClean="0"/>
              <a:t>Aebersold</a:t>
            </a:r>
            <a:r>
              <a:rPr lang="en-US" sz="800" dirty="0" smtClean="0"/>
              <a:t> R. (2007). Analysis of protein complexes using mass spectrometry. </a:t>
            </a:r>
            <a:r>
              <a:rPr lang="en-US" sz="800" i="1" dirty="0" smtClean="0"/>
              <a:t>Nat Rev </a:t>
            </a:r>
            <a:r>
              <a:rPr lang="en-US" sz="800" i="1" dirty="0" err="1" smtClean="0"/>
              <a:t>Mol</a:t>
            </a:r>
            <a:r>
              <a:rPr lang="en-US" sz="800" i="1" dirty="0" smtClean="0"/>
              <a:t> Cell </a:t>
            </a:r>
            <a:r>
              <a:rPr lang="en-US" sz="800" i="1" dirty="0" err="1" smtClean="0"/>
              <a:t>Biol</a:t>
            </a:r>
            <a:r>
              <a:rPr lang="en-US" sz="800" i="1" dirty="0" smtClean="0"/>
              <a:t>, 19</a:t>
            </a:r>
            <a:r>
              <a:rPr lang="en-US" sz="800" dirty="0" smtClean="0"/>
              <a:t>(4), 645-654.</a:t>
            </a:r>
            <a:endParaRPr lang="en-US" sz="800" dirty="0" smtClean="0"/>
          </a:p>
          <a:p>
            <a:endParaRPr lang="en-US" sz="800" dirty="0"/>
          </a:p>
          <a:p>
            <a:endParaRPr lang="en-US" sz="800" dirty="0" smtClean="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p:txBody>
      </p:sp>
    </p:spTree>
    <p:extLst>
      <p:ext uri="{BB962C8B-B14F-4D97-AF65-F5344CB8AC3E}">
        <p14:creationId xmlns:p14="http://schemas.microsoft.com/office/powerpoint/2010/main" val="145198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0"/>
            <a:ext cx="7886700" cy="1325563"/>
          </a:xfrm>
        </p:spPr>
        <p:txBody>
          <a:bodyPr/>
          <a:lstStyle/>
          <a:p>
            <a:r>
              <a:rPr lang="en-US" dirty="0" smtClean="0"/>
              <a:t>What is Lesch-Nyhan Syndrome?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2" y="1028696"/>
            <a:ext cx="3361191" cy="2786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3" y="3952873"/>
            <a:ext cx="3361191" cy="2705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19650" y="1867674"/>
            <a:ext cx="3733800" cy="3539430"/>
          </a:xfrm>
          <a:prstGeom prst="rect">
            <a:avLst/>
          </a:prstGeom>
          <a:noFill/>
        </p:spPr>
        <p:txBody>
          <a:bodyPr wrap="square" rtlCol="0">
            <a:spAutoFit/>
          </a:bodyPr>
          <a:lstStyle/>
          <a:p>
            <a:r>
              <a:rPr lang="en-US" sz="3200" dirty="0" smtClean="0"/>
              <a:t>Gouty arthritis</a:t>
            </a:r>
          </a:p>
          <a:p>
            <a:pPr>
              <a:lnSpc>
                <a:spcPct val="50000"/>
              </a:lnSpc>
            </a:pPr>
            <a:endParaRPr lang="en-US" sz="3200" dirty="0" smtClean="0"/>
          </a:p>
          <a:p>
            <a:r>
              <a:rPr lang="en-US" sz="3200" dirty="0" smtClean="0"/>
              <a:t>Kidney stones</a:t>
            </a:r>
          </a:p>
          <a:p>
            <a:pPr>
              <a:lnSpc>
                <a:spcPct val="50000"/>
              </a:lnSpc>
            </a:pPr>
            <a:endParaRPr lang="en-US" sz="3200" dirty="0" smtClean="0"/>
          </a:p>
          <a:p>
            <a:r>
              <a:rPr lang="en-US" sz="3200" dirty="0" smtClean="0"/>
              <a:t>Loss of motor control</a:t>
            </a:r>
          </a:p>
          <a:p>
            <a:pPr>
              <a:lnSpc>
                <a:spcPct val="50000"/>
              </a:lnSpc>
            </a:pPr>
            <a:endParaRPr lang="en-US" sz="3200" dirty="0" smtClean="0"/>
          </a:p>
          <a:p>
            <a:r>
              <a:rPr lang="en-US" sz="3200" dirty="0" smtClean="0"/>
              <a:t>Cognitive problems</a:t>
            </a:r>
          </a:p>
          <a:p>
            <a:pPr>
              <a:lnSpc>
                <a:spcPct val="50000"/>
              </a:lnSpc>
            </a:pPr>
            <a:endParaRPr lang="en-US" sz="3200" dirty="0" smtClean="0"/>
          </a:p>
          <a:p>
            <a:r>
              <a:rPr lang="en-US" sz="3200" dirty="0" smtClean="0"/>
              <a:t>Self-mutilation</a:t>
            </a:r>
            <a:endParaRPr lang="en-US" sz="3200" dirty="0"/>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8427" y="1196131"/>
            <a:ext cx="4730495" cy="5372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589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Lesch-Nyhan Syndrome?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638" y="2214564"/>
            <a:ext cx="2665087" cy="322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11000" r="19000"/>
          <a:stretch/>
        </p:blipFill>
        <p:spPr bwMode="auto">
          <a:xfrm>
            <a:off x="4795837" y="1975732"/>
            <a:ext cx="2911587" cy="370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176462" y="6005811"/>
            <a:ext cx="5462588" cy="369332"/>
          </a:xfrm>
          <a:prstGeom prst="rect">
            <a:avLst/>
          </a:prstGeom>
        </p:spPr>
        <p:txBody>
          <a:bodyPr wrap="square">
            <a:spAutoFit/>
          </a:bodyPr>
          <a:lstStyle/>
          <a:p>
            <a:r>
              <a:rPr lang="en-US" dirty="0">
                <a:hlinkClick r:id="rId4"/>
              </a:rPr>
              <a:t>https://</a:t>
            </a:r>
            <a:r>
              <a:rPr lang="en-US" dirty="0" smtClean="0">
                <a:hlinkClick r:id="rId4"/>
              </a:rPr>
              <a:t>www.youtube.com/watch?v=1U6LDpF_LFE</a:t>
            </a:r>
            <a:endParaRPr lang="en-US" dirty="0" smtClean="0"/>
          </a:p>
        </p:txBody>
      </p:sp>
    </p:spTree>
    <p:extLst>
      <p:ext uri="{BB962C8B-B14F-4D97-AF65-F5344CB8AC3E}">
        <p14:creationId xmlns:p14="http://schemas.microsoft.com/office/powerpoint/2010/main" val="2004699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0"/>
            <a:ext cx="8774192" cy="1325563"/>
          </a:xfrm>
        </p:spPr>
        <p:txBody>
          <a:bodyPr/>
          <a:lstStyle/>
          <a:p>
            <a:r>
              <a:rPr lang="en-US" dirty="0" smtClean="0"/>
              <a:t>What causes Lesch-Nyhan Syndrome?</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942975"/>
            <a:ext cx="8964692" cy="578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a:xfrm>
            <a:off x="4362450" y="6181725"/>
            <a:ext cx="1266825" cy="542925"/>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14325" y="3067050"/>
            <a:ext cx="5581650" cy="36576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quot;No&quot; Symbol 3"/>
          <p:cNvSpPr/>
          <p:nvPr/>
        </p:nvSpPr>
        <p:spPr>
          <a:xfrm>
            <a:off x="2619375" y="3933370"/>
            <a:ext cx="1743075" cy="1791155"/>
          </a:xfrm>
          <a:prstGeom prst="noSmoking">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Up Arrow 4"/>
          <p:cNvSpPr/>
          <p:nvPr/>
        </p:nvSpPr>
        <p:spPr>
          <a:xfrm>
            <a:off x="1333500" y="4895850"/>
            <a:ext cx="228600" cy="5905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Up Arrow 6"/>
          <p:cNvSpPr/>
          <p:nvPr/>
        </p:nvSpPr>
        <p:spPr>
          <a:xfrm>
            <a:off x="5495925" y="6115050"/>
            <a:ext cx="228600" cy="5905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Up Arrow 7"/>
          <p:cNvSpPr/>
          <p:nvPr/>
        </p:nvSpPr>
        <p:spPr>
          <a:xfrm>
            <a:off x="5495925" y="5438775"/>
            <a:ext cx="228600" cy="5905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Up Arrow 8"/>
          <p:cNvSpPr/>
          <p:nvPr/>
        </p:nvSpPr>
        <p:spPr>
          <a:xfrm>
            <a:off x="5495925" y="4743450"/>
            <a:ext cx="228600" cy="5905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95301" y="1162050"/>
            <a:ext cx="2752724" cy="1200329"/>
          </a:xfrm>
          <a:prstGeom prst="rect">
            <a:avLst/>
          </a:prstGeom>
          <a:noFill/>
        </p:spPr>
        <p:txBody>
          <a:bodyPr wrap="square" rtlCol="0">
            <a:spAutoFit/>
          </a:bodyPr>
          <a:lstStyle/>
          <a:p>
            <a:r>
              <a:rPr lang="en-US" sz="2400" dirty="0" smtClean="0">
                <a:solidFill>
                  <a:srgbClr val="0070C0"/>
                </a:solidFill>
              </a:rPr>
              <a:t>Excess uric acid </a:t>
            </a:r>
            <a:r>
              <a:rPr lang="en-US" sz="2400" dirty="0" smtClean="0">
                <a:solidFill>
                  <a:srgbClr val="0070C0"/>
                </a:solidFill>
                <a:sym typeface="Wingdings" panose="05000000000000000000" pitchFamily="2" charset="2"/>
              </a:rPr>
              <a:t> gout and kidney stones</a:t>
            </a:r>
            <a:endParaRPr lang="en-US" sz="2400" dirty="0">
              <a:solidFill>
                <a:srgbClr val="0070C0"/>
              </a:solidFill>
            </a:endParaRPr>
          </a:p>
        </p:txBody>
      </p:sp>
      <p:sp>
        <p:nvSpPr>
          <p:cNvPr id="12" name="TextBox 11"/>
          <p:cNvSpPr txBox="1"/>
          <p:nvPr/>
        </p:nvSpPr>
        <p:spPr>
          <a:xfrm>
            <a:off x="6553201" y="1600200"/>
            <a:ext cx="2438400" cy="1569660"/>
          </a:xfrm>
          <a:prstGeom prst="rect">
            <a:avLst/>
          </a:prstGeom>
          <a:noFill/>
        </p:spPr>
        <p:txBody>
          <a:bodyPr wrap="square" rtlCol="0">
            <a:spAutoFit/>
          </a:bodyPr>
          <a:lstStyle/>
          <a:p>
            <a:r>
              <a:rPr lang="en-US" sz="2400" dirty="0" smtClean="0">
                <a:solidFill>
                  <a:srgbClr val="0070C0"/>
                </a:solidFill>
              </a:rPr>
              <a:t>**Unknown mechanism </a:t>
            </a:r>
            <a:r>
              <a:rPr lang="en-US" sz="2400" dirty="0" smtClean="0">
                <a:solidFill>
                  <a:srgbClr val="0070C0"/>
                </a:solidFill>
                <a:sym typeface="Wingdings" panose="05000000000000000000" pitchFamily="2" charset="2"/>
              </a:rPr>
              <a:t> neurological symptoms</a:t>
            </a:r>
            <a:endParaRPr lang="en-US" sz="2400" dirty="0">
              <a:solidFill>
                <a:srgbClr val="0070C0"/>
              </a:solidFill>
            </a:endParaRPr>
          </a:p>
        </p:txBody>
      </p:sp>
    </p:spTree>
    <p:extLst>
      <p:ext uri="{BB962C8B-B14F-4D97-AF65-F5344CB8AC3E}">
        <p14:creationId xmlns:p14="http://schemas.microsoft.com/office/powerpoint/2010/main" val="399138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5" grpId="0" animBg="1"/>
      <p:bldP spid="7" grpId="0" animBg="1"/>
      <p:bldP spid="8" grpId="0" animBg="1"/>
      <p:bldP spid="9" grpId="0" animBg="1"/>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&gt;300 mutations in </a:t>
            </a:r>
            <a:r>
              <a:rPr lang="en-US" i="1" dirty="0" smtClean="0"/>
              <a:t>HPRT1 </a:t>
            </a:r>
            <a:r>
              <a:rPr lang="en-US" dirty="0" smtClean="0"/>
              <a:t>are known to cause LNS</a:t>
            </a:r>
            <a:endParaRPr lang="en-US" dirty="0"/>
          </a:p>
        </p:txBody>
      </p:sp>
      <p:sp>
        <p:nvSpPr>
          <p:cNvPr id="3" name="TextBox 2"/>
          <p:cNvSpPr txBox="1"/>
          <p:nvPr/>
        </p:nvSpPr>
        <p:spPr>
          <a:xfrm>
            <a:off x="3333749" y="5791199"/>
            <a:ext cx="3228975" cy="646331"/>
          </a:xfrm>
          <a:prstGeom prst="rect">
            <a:avLst/>
          </a:prstGeom>
          <a:noFill/>
        </p:spPr>
        <p:txBody>
          <a:bodyPr wrap="square" rtlCol="0">
            <a:spAutoFit/>
          </a:bodyPr>
          <a:lstStyle/>
          <a:p>
            <a:pPr algn="ctr"/>
            <a:r>
              <a:rPr lang="en-US" sz="3600" dirty="0" smtClean="0"/>
              <a:t>HPRT</a:t>
            </a:r>
            <a:r>
              <a:rPr lang="en-US" dirty="0" smtClean="0"/>
              <a:t> </a:t>
            </a:r>
            <a:r>
              <a:rPr lang="en-US" sz="3600" dirty="0" smtClean="0"/>
              <a:t>protein</a:t>
            </a:r>
            <a:endParaRPr lang="en-US" i="1" dirty="0"/>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886" y="3906533"/>
            <a:ext cx="1704975" cy="1182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628900" y="2295523"/>
            <a:ext cx="4143375" cy="1200329"/>
          </a:xfrm>
          <a:prstGeom prst="rect">
            <a:avLst/>
          </a:prstGeom>
          <a:noFill/>
        </p:spPr>
        <p:txBody>
          <a:bodyPr wrap="square" rtlCol="0">
            <a:spAutoFit/>
          </a:bodyPr>
          <a:lstStyle/>
          <a:p>
            <a:pPr algn="ctr"/>
            <a:r>
              <a:rPr lang="en-US" sz="2400" dirty="0" smtClean="0"/>
              <a:t>Point mutations</a:t>
            </a:r>
          </a:p>
          <a:p>
            <a:pPr algn="ctr"/>
            <a:r>
              <a:rPr lang="en-US" sz="2400" dirty="0" smtClean="0"/>
              <a:t>Loss-of-function mutations</a:t>
            </a:r>
          </a:p>
          <a:p>
            <a:pPr algn="ctr"/>
            <a:r>
              <a:rPr lang="en-US" sz="2400" dirty="0" smtClean="0"/>
              <a:t>Change in size, shape</a:t>
            </a:r>
            <a:endParaRPr lang="en-US" sz="2400"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2676" y="4164399"/>
            <a:ext cx="7000672" cy="924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quot;No&quot; Symbol 16"/>
          <p:cNvSpPr/>
          <p:nvPr/>
        </p:nvSpPr>
        <p:spPr>
          <a:xfrm>
            <a:off x="4162425" y="3906533"/>
            <a:ext cx="1571625" cy="1522717"/>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84774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ounded Rectangle 51"/>
          <p:cNvSpPr/>
          <p:nvPr/>
        </p:nvSpPr>
        <p:spPr>
          <a:xfrm>
            <a:off x="2063577" y="4806096"/>
            <a:ext cx="4722342" cy="262157"/>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50" name="Rounded Rectangle 49"/>
          <p:cNvSpPr/>
          <p:nvPr/>
        </p:nvSpPr>
        <p:spPr>
          <a:xfrm>
            <a:off x="2063577" y="3925237"/>
            <a:ext cx="4809663" cy="262157"/>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49" name="Rounded Rectangle 48"/>
          <p:cNvSpPr/>
          <p:nvPr/>
        </p:nvSpPr>
        <p:spPr>
          <a:xfrm>
            <a:off x="2063577" y="3042133"/>
            <a:ext cx="4809663" cy="262157"/>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48" name="Rounded Rectangle 47"/>
          <p:cNvSpPr/>
          <p:nvPr/>
        </p:nvSpPr>
        <p:spPr>
          <a:xfrm>
            <a:off x="2063577" y="2165323"/>
            <a:ext cx="4809663" cy="262157"/>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2" name="Rounded Rectangle 1"/>
          <p:cNvSpPr/>
          <p:nvPr/>
        </p:nvSpPr>
        <p:spPr>
          <a:xfrm>
            <a:off x="2063577" y="1323548"/>
            <a:ext cx="4809663" cy="262157"/>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3" name="Rounded Rectangle 2"/>
          <p:cNvSpPr/>
          <p:nvPr/>
        </p:nvSpPr>
        <p:spPr>
          <a:xfrm>
            <a:off x="2675238" y="1201312"/>
            <a:ext cx="3052119" cy="50662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F0000"/>
              </a:solidFill>
            </a:endParaRPr>
          </a:p>
        </p:txBody>
      </p:sp>
      <p:sp>
        <p:nvSpPr>
          <p:cNvPr id="8" name="Rounded Rectangle 7"/>
          <p:cNvSpPr/>
          <p:nvPr/>
        </p:nvSpPr>
        <p:spPr>
          <a:xfrm>
            <a:off x="2675237" y="2043089"/>
            <a:ext cx="3052119" cy="50662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F0000"/>
              </a:solidFill>
            </a:endParaRPr>
          </a:p>
        </p:txBody>
      </p:sp>
      <p:sp>
        <p:nvSpPr>
          <p:cNvPr id="9" name="Rounded Rectangle 8"/>
          <p:cNvSpPr/>
          <p:nvPr/>
        </p:nvSpPr>
        <p:spPr>
          <a:xfrm>
            <a:off x="2681308" y="2908295"/>
            <a:ext cx="3052119" cy="50662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F0000"/>
              </a:solidFill>
            </a:endParaRPr>
          </a:p>
        </p:txBody>
      </p:sp>
      <p:sp>
        <p:nvSpPr>
          <p:cNvPr id="10" name="Rounded Rectangle 9"/>
          <p:cNvSpPr/>
          <p:nvPr/>
        </p:nvSpPr>
        <p:spPr>
          <a:xfrm>
            <a:off x="2681308" y="3787299"/>
            <a:ext cx="3052119" cy="50662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F0000"/>
              </a:solidFill>
            </a:endParaRPr>
          </a:p>
        </p:txBody>
      </p:sp>
      <p:sp>
        <p:nvSpPr>
          <p:cNvPr id="14" name="Rounded Rectangle 13"/>
          <p:cNvSpPr/>
          <p:nvPr/>
        </p:nvSpPr>
        <p:spPr>
          <a:xfrm>
            <a:off x="2624007" y="4683860"/>
            <a:ext cx="3052119" cy="50662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F0000"/>
              </a:solidFill>
            </a:endParaRPr>
          </a:p>
        </p:txBody>
      </p:sp>
      <p:sp>
        <p:nvSpPr>
          <p:cNvPr id="16" name="TextBox 15"/>
          <p:cNvSpPr txBox="1"/>
          <p:nvPr/>
        </p:nvSpPr>
        <p:spPr>
          <a:xfrm>
            <a:off x="5993027" y="1264527"/>
            <a:ext cx="1128584" cy="369332"/>
          </a:xfrm>
          <a:prstGeom prst="rect">
            <a:avLst/>
          </a:prstGeom>
          <a:noFill/>
        </p:spPr>
        <p:txBody>
          <a:bodyPr wrap="square" rtlCol="0">
            <a:spAutoFit/>
          </a:bodyPr>
          <a:lstStyle/>
          <a:p>
            <a:r>
              <a:rPr lang="en-US" dirty="0" smtClean="0">
                <a:solidFill>
                  <a:schemeClr val="bg1"/>
                </a:solidFill>
              </a:rPr>
              <a:t>218 aa</a:t>
            </a:r>
            <a:endParaRPr lang="en-US" dirty="0">
              <a:solidFill>
                <a:schemeClr val="bg1"/>
              </a:solidFill>
            </a:endParaRPr>
          </a:p>
        </p:txBody>
      </p:sp>
      <p:sp>
        <p:nvSpPr>
          <p:cNvPr id="21" name="TextBox 20"/>
          <p:cNvSpPr txBox="1"/>
          <p:nvPr/>
        </p:nvSpPr>
        <p:spPr>
          <a:xfrm>
            <a:off x="6221627" y="4752821"/>
            <a:ext cx="1128584" cy="369332"/>
          </a:xfrm>
          <a:prstGeom prst="rect">
            <a:avLst/>
          </a:prstGeom>
          <a:noFill/>
        </p:spPr>
        <p:txBody>
          <a:bodyPr wrap="square" rtlCol="0">
            <a:spAutoFit/>
          </a:bodyPr>
          <a:lstStyle/>
          <a:p>
            <a:r>
              <a:rPr lang="en-US" dirty="0" smtClean="0">
                <a:solidFill>
                  <a:schemeClr val="bg1"/>
                </a:solidFill>
              </a:rPr>
              <a:t>214</a:t>
            </a:r>
            <a:endParaRPr lang="en-US" dirty="0">
              <a:solidFill>
                <a:schemeClr val="bg1"/>
              </a:solidFill>
            </a:endParaRPr>
          </a:p>
        </p:txBody>
      </p:sp>
      <p:sp>
        <p:nvSpPr>
          <p:cNvPr id="23" name="TextBox 22"/>
          <p:cNvSpPr txBox="1"/>
          <p:nvPr/>
        </p:nvSpPr>
        <p:spPr>
          <a:xfrm>
            <a:off x="168190" y="1218360"/>
            <a:ext cx="1194486" cy="461665"/>
          </a:xfrm>
          <a:prstGeom prst="rect">
            <a:avLst/>
          </a:prstGeom>
          <a:noFill/>
        </p:spPr>
        <p:txBody>
          <a:bodyPr wrap="square" rtlCol="0">
            <a:spAutoFit/>
          </a:bodyPr>
          <a:lstStyle/>
          <a:p>
            <a:r>
              <a:rPr lang="en-US" sz="2400" dirty="0" smtClean="0"/>
              <a:t>Human</a:t>
            </a:r>
            <a:endParaRPr lang="en-US" dirty="0"/>
          </a:p>
        </p:txBody>
      </p:sp>
      <p:sp>
        <p:nvSpPr>
          <p:cNvPr id="25" name="TextBox 24"/>
          <p:cNvSpPr txBox="1"/>
          <p:nvPr/>
        </p:nvSpPr>
        <p:spPr>
          <a:xfrm>
            <a:off x="148366" y="2070290"/>
            <a:ext cx="1194486" cy="461665"/>
          </a:xfrm>
          <a:prstGeom prst="rect">
            <a:avLst/>
          </a:prstGeom>
          <a:noFill/>
        </p:spPr>
        <p:txBody>
          <a:bodyPr wrap="square" rtlCol="0">
            <a:spAutoFit/>
          </a:bodyPr>
          <a:lstStyle/>
          <a:p>
            <a:r>
              <a:rPr lang="en-US" sz="2400" dirty="0" smtClean="0"/>
              <a:t>Mouse</a:t>
            </a:r>
            <a:endParaRPr lang="en-US" sz="2400" dirty="0"/>
          </a:p>
        </p:txBody>
      </p:sp>
      <p:sp>
        <p:nvSpPr>
          <p:cNvPr id="26" name="TextBox 25"/>
          <p:cNvSpPr txBox="1"/>
          <p:nvPr/>
        </p:nvSpPr>
        <p:spPr>
          <a:xfrm>
            <a:off x="148366" y="2930775"/>
            <a:ext cx="1194486" cy="461665"/>
          </a:xfrm>
          <a:prstGeom prst="rect">
            <a:avLst/>
          </a:prstGeom>
          <a:noFill/>
        </p:spPr>
        <p:txBody>
          <a:bodyPr wrap="square" rtlCol="0">
            <a:spAutoFit/>
          </a:bodyPr>
          <a:lstStyle/>
          <a:p>
            <a:r>
              <a:rPr lang="en-US" sz="2400" dirty="0" smtClean="0"/>
              <a:t>Chicken</a:t>
            </a:r>
            <a:endParaRPr lang="en-US" dirty="0"/>
          </a:p>
        </p:txBody>
      </p:sp>
      <p:sp>
        <p:nvSpPr>
          <p:cNvPr id="27" name="TextBox 26"/>
          <p:cNvSpPr txBox="1"/>
          <p:nvPr/>
        </p:nvSpPr>
        <p:spPr>
          <a:xfrm>
            <a:off x="146263" y="3809779"/>
            <a:ext cx="1426180" cy="461665"/>
          </a:xfrm>
          <a:prstGeom prst="rect">
            <a:avLst/>
          </a:prstGeom>
          <a:noFill/>
        </p:spPr>
        <p:txBody>
          <a:bodyPr wrap="square" rtlCol="0">
            <a:spAutoFit/>
          </a:bodyPr>
          <a:lstStyle/>
          <a:p>
            <a:r>
              <a:rPr lang="en-US" sz="2400" dirty="0" smtClean="0"/>
              <a:t>Zebrafish</a:t>
            </a:r>
            <a:endParaRPr lang="en-US" sz="2400" dirty="0"/>
          </a:p>
        </p:txBody>
      </p:sp>
      <p:sp>
        <p:nvSpPr>
          <p:cNvPr id="28" name="TextBox 27"/>
          <p:cNvSpPr txBox="1"/>
          <p:nvPr/>
        </p:nvSpPr>
        <p:spPr>
          <a:xfrm>
            <a:off x="146263" y="4706655"/>
            <a:ext cx="1942079" cy="461665"/>
          </a:xfrm>
          <a:prstGeom prst="rect">
            <a:avLst/>
          </a:prstGeom>
          <a:noFill/>
        </p:spPr>
        <p:txBody>
          <a:bodyPr wrap="square" rtlCol="0">
            <a:spAutoFit/>
          </a:bodyPr>
          <a:lstStyle/>
          <a:p>
            <a:r>
              <a:rPr lang="en-US" sz="2400" dirty="0" smtClean="0"/>
              <a:t>Roundworm</a:t>
            </a:r>
            <a:endParaRPr lang="en-US" dirty="0"/>
          </a:p>
        </p:txBody>
      </p:sp>
      <p:sp>
        <p:nvSpPr>
          <p:cNvPr id="29" name="TextBox 28"/>
          <p:cNvSpPr txBox="1"/>
          <p:nvPr/>
        </p:nvSpPr>
        <p:spPr>
          <a:xfrm>
            <a:off x="146263" y="5604628"/>
            <a:ext cx="1900263" cy="461665"/>
          </a:xfrm>
          <a:prstGeom prst="rect">
            <a:avLst/>
          </a:prstGeom>
          <a:noFill/>
        </p:spPr>
        <p:txBody>
          <a:bodyPr wrap="square" rtlCol="0">
            <a:spAutoFit/>
          </a:bodyPr>
          <a:lstStyle/>
          <a:p>
            <a:r>
              <a:rPr lang="en-US" sz="2400" dirty="0" smtClean="0"/>
              <a:t>Arabidopsis</a:t>
            </a:r>
            <a:endParaRPr lang="en-US" dirty="0"/>
          </a:p>
        </p:txBody>
      </p:sp>
      <p:sp>
        <p:nvSpPr>
          <p:cNvPr id="31" name="TextBox 30"/>
          <p:cNvSpPr txBox="1"/>
          <p:nvPr/>
        </p:nvSpPr>
        <p:spPr>
          <a:xfrm>
            <a:off x="2675237" y="1264527"/>
            <a:ext cx="3166423" cy="338554"/>
          </a:xfrm>
          <a:prstGeom prst="rect">
            <a:avLst/>
          </a:prstGeom>
          <a:noFill/>
        </p:spPr>
        <p:txBody>
          <a:bodyPr wrap="square" rtlCol="0">
            <a:spAutoFit/>
          </a:bodyPr>
          <a:lstStyle/>
          <a:p>
            <a:r>
              <a:rPr lang="en-US" sz="1600" dirty="0" smtClean="0"/>
              <a:t>Phosphoribosyl transferase domain</a:t>
            </a:r>
            <a:endParaRPr lang="en-US" sz="1600" dirty="0"/>
          </a:p>
        </p:txBody>
      </p:sp>
      <p:sp>
        <p:nvSpPr>
          <p:cNvPr id="42" name="TextBox 41"/>
          <p:cNvSpPr txBox="1"/>
          <p:nvPr/>
        </p:nvSpPr>
        <p:spPr>
          <a:xfrm>
            <a:off x="7603524" y="2088051"/>
            <a:ext cx="815546" cy="461665"/>
          </a:xfrm>
          <a:prstGeom prst="rect">
            <a:avLst/>
          </a:prstGeom>
          <a:noFill/>
        </p:spPr>
        <p:txBody>
          <a:bodyPr wrap="square" rtlCol="0">
            <a:spAutoFit/>
          </a:bodyPr>
          <a:lstStyle/>
          <a:p>
            <a:r>
              <a:rPr lang="en-US" sz="2400" dirty="0" smtClean="0"/>
              <a:t>97%</a:t>
            </a:r>
            <a:endParaRPr lang="en-US" sz="2400" dirty="0"/>
          </a:p>
        </p:txBody>
      </p:sp>
      <p:sp>
        <p:nvSpPr>
          <p:cNvPr id="43" name="TextBox 42"/>
          <p:cNvSpPr txBox="1"/>
          <p:nvPr/>
        </p:nvSpPr>
        <p:spPr>
          <a:xfrm>
            <a:off x="7603524" y="3825482"/>
            <a:ext cx="815546" cy="461665"/>
          </a:xfrm>
          <a:prstGeom prst="rect">
            <a:avLst/>
          </a:prstGeom>
          <a:noFill/>
        </p:spPr>
        <p:txBody>
          <a:bodyPr wrap="square" rtlCol="0">
            <a:spAutoFit/>
          </a:bodyPr>
          <a:lstStyle/>
          <a:p>
            <a:r>
              <a:rPr lang="en-US" sz="2400" dirty="0" smtClean="0"/>
              <a:t>91%</a:t>
            </a:r>
            <a:endParaRPr lang="en-US" sz="2400" dirty="0"/>
          </a:p>
        </p:txBody>
      </p:sp>
      <p:sp>
        <p:nvSpPr>
          <p:cNvPr id="44" name="TextBox 43"/>
          <p:cNvSpPr txBox="1"/>
          <p:nvPr/>
        </p:nvSpPr>
        <p:spPr>
          <a:xfrm>
            <a:off x="7603524" y="2942378"/>
            <a:ext cx="815546" cy="461665"/>
          </a:xfrm>
          <a:prstGeom prst="rect">
            <a:avLst/>
          </a:prstGeom>
          <a:noFill/>
        </p:spPr>
        <p:txBody>
          <a:bodyPr wrap="square" rtlCol="0">
            <a:spAutoFit/>
          </a:bodyPr>
          <a:lstStyle/>
          <a:p>
            <a:r>
              <a:rPr lang="en-US" sz="2400" dirty="0" smtClean="0"/>
              <a:t>91%</a:t>
            </a:r>
            <a:endParaRPr lang="en-US" sz="2400" dirty="0"/>
          </a:p>
        </p:txBody>
      </p:sp>
      <p:sp>
        <p:nvSpPr>
          <p:cNvPr id="45" name="TextBox 44"/>
          <p:cNvSpPr txBox="1"/>
          <p:nvPr/>
        </p:nvSpPr>
        <p:spPr>
          <a:xfrm>
            <a:off x="7603524" y="4706341"/>
            <a:ext cx="815546" cy="461665"/>
          </a:xfrm>
          <a:prstGeom prst="rect">
            <a:avLst/>
          </a:prstGeom>
          <a:noFill/>
        </p:spPr>
        <p:txBody>
          <a:bodyPr wrap="square" rtlCol="0">
            <a:spAutoFit/>
          </a:bodyPr>
          <a:lstStyle/>
          <a:p>
            <a:r>
              <a:rPr lang="en-US" sz="2400" dirty="0" smtClean="0"/>
              <a:t>49%</a:t>
            </a:r>
            <a:endParaRPr lang="en-US" sz="2400" dirty="0"/>
          </a:p>
        </p:txBody>
      </p:sp>
      <p:sp>
        <p:nvSpPr>
          <p:cNvPr id="46" name="TextBox 45"/>
          <p:cNvSpPr txBox="1"/>
          <p:nvPr/>
        </p:nvSpPr>
        <p:spPr>
          <a:xfrm>
            <a:off x="7603524" y="5607966"/>
            <a:ext cx="815546" cy="461665"/>
          </a:xfrm>
          <a:prstGeom prst="rect">
            <a:avLst/>
          </a:prstGeom>
          <a:noFill/>
        </p:spPr>
        <p:txBody>
          <a:bodyPr wrap="square" rtlCol="0">
            <a:spAutoFit/>
          </a:bodyPr>
          <a:lstStyle/>
          <a:p>
            <a:r>
              <a:rPr lang="en-US" sz="2400" dirty="0" smtClean="0"/>
              <a:t>31%</a:t>
            </a:r>
            <a:endParaRPr lang="en-US" sz="2400" dirty="0"/>
          </a:p>
        </p:txBody>
      </p:sp>
      <p:sp>
        <p:nvSpPr>
          <p:cNvPr id="37" name="TextBox 36"/>
          <p:cNvSpPr txBox="1"/>
          <p:nvPr/>
        </p:nvSpPr>
        <p:spPr>
          <a:xfrm>
            <a:off x="6285985" y="3881174"/>
            <a:ext cx="1128584" cy="369332"/>
          </a:xfrm>
          <a:prstGeom prst="rect">
            <a:avLst/>
          </a:prstGeom>
          <a:noFill/>
        </p:spPr>
        <p:txBody>
          <a:bodyPr wrap="square" rtlCol="0">
            <a:spAutoFit/>
          </a:bodyPr>
          <a:lstStyle/>
          <a:p>
            <a:r>
              <a:rPr lang="en-US" dirty="0" smtClean="0">
                <a:solidFill>
                  <a:schemeClr val="bg1"/>
                </a:solidFill>
              </a:rPr>
              <a:t>218</a:t>
            </a:r>
            <a:endParaRPr lang="en-US" dirty="0">
              <a:solidFill>
                <a:schemeClr val="bg1"/>
              </a:solidFill>
            </a:endParaRPr>
          </a:p>
        </p:txBody>
      </p:sp>
      <p:sp>
        <p:nvSpPr>
          <p:cNvPr id="38" name="TextBox 37"/>
          <p:cNvSpPr txBox="1"/>
          <p:nvPr/>
        </p:nvSpPr>
        <p:spPr>
          <a:xfrm>
            <a:off x="6266986" y="2995992"/>
            <a:ext cx="1128584" cy="369332"/>
          </a:xfrm>
          <a:prstGeom prst="rect">
            <a:avLst/>
          </a:prstGeom>
          <a:noFill/>
        </p:spPr>
        <p:txBody>
          <a:bodyPr wrap="square" rtlCol="0">
            <a:spAutoFit/>
          </a:bodyPr>
          <a:lstStyle/>
          <a:p>
            <a:r>
              <a:rPr lang="en-US" dirty="0" smtClean="0">
                <a:solidFill>
                  <a:schemeClr val="bg1"/>
                </a:solidFill>
              </a:rPr>
              <a:t>218 </a:t>
            </a:r>
            <a:endParaRPr lang="en-US" dirty="0">
              <a:solidFill>
                <a:schemeClr val="bg1"/>
              </a:solidFill>
            </a:endParaRPr>
          </a:p>
        </p:txBody>
      </p:sp>
      <p:sp>
        <p:nvSpPr>
          <p:cNvPr id="47" name="Rounded Rectangle 46"/>
          <p:cNvSpPr/>
          <p:nvPr/>
        </p:nvSpPr>
        <p:spPr>
          <a:xfrm>
            <a:off x="2576382" y="5704384"/>
            <a:ext cx="4329861" cy="262157"/>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22" name="TextBox 21"/>
          <p:cNvSpPr txBox="1"/>
          <p:nvPr/>
        </p:nvSpPr>
        <p:spPr>
          <a:xfrm>
            <a:off x="6257461" y="5654133"/>
            <a:ext cx="1128584" cy="369332"/>
          </a:xfrm>
          <a:prstGeom prst="rect">
            <a:avLst/>
          </a:prstGeom>
          <a:noFill/>
        </p:spPr>
        <p:txBody>
          <a:bodyPr wrap="square" rtlCol="0">
            <a:spAutoFit/>
          </a:bodyPr>
          <a:lstStyle/>
          <a:p>
            <a:r>
              <a:rPr lang="en-US" dirty="0" smtClean="0">
                <a:solidFill>
                  <a:schemeClr val="bg1"/>
                </a:solidFill>
              </a:rPr>
              <a:t>188</a:t>
            </a:r>
            <a:endParaRPr lang="en-US" sz="2400" dirty="0">
              <a:solidFill>
                <a:schemeClr val="bg1"/>
              </a:solidFill>
            </a:endParaRPr>
          </a:p>
        </p:txBody>
      </p:sp>
      <p:sp>
        <p:nvSpPr>
          <p:cNvPr id="15" name="Rounded Rectangle 14"/>
          <p:cNvSpPr/>
          <p:nvPr/>
        </p:nvSpPr>
        <p:spPr>
          <a:xfrm>
            <a:off x="2940908" y="5582148"/>
            <a:ext cx="3052119" cy="50662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rgbClr val="FF0000"/>
              </a:solidFill>
            </a:endParaRPr>
          </a:p>
        </p:txBody>
      </p:sp>
      <p:sp>
        <p:nvSpPr>
          <p:cNvPr id="39" name="TextBox 38"/>
          <p:cNvSpPr txBox="1"/>
          <p:nvPr/>
        </p:nvSpPr>
        <p:spPr>
          <a:xfrm>
            <a:off x="6257461" y="2115167"/>
            <a:ext cx="1128584" cy="369332"/>
          </a:xfrm>
          <a:prstGeom prst="rect">
            <a:avLst/>
          </a:prstGeom>
          <a:noFill/>
        </p:spPr>
        <p:txBody>
          <a:bodyPr wrap="square" rtlCol="0">
            <a:spAutoFit/>
          </a:bodyPr>
          <a:lstStyle/>
          <a:p>
            <a:r>
              <a:rPr lang="en-US" dirty="0" smtClean="0">
                <a:solidFill>
                  <a:schemeClr val="bg1"/>
                </a:solidFill>
              </a:rPr>
              <a:t>218 </a:t>
            </a:r>
            <a:endParaRPr lang="en-US" dirty="0">
              <a:solidFill>
                <a:schemeClr val="bg1"/>
              </a:solidFill>
            </a:endParaRPr>
          </a:p>
        </p:txBody>
      </p:sp>
      <p:sp>
        <p:nvSpPr>
          <p:cNvPr id="30" name="TextBox 29"/>
          <p:cNvSpPr txBox="1"/>
          <p:nvPr/>
        </p:nvSpPr>
        <p:spPr>
          <a:xfrm>
            <a:off x="7201672" y="1202971"/>
            <a:ext cx="1619250" cy="461665"/>
          </a:xfrm>
          <a:prstGeom prst="rect">
            <a:avLst/>
          </a:prstGeom>
          <a:noFill/>
        </p:spPr>
        <p:txBody>
          <a:bodyPr wrap="square" rtlCol="0">
            <a:spAutoFit/>
          </a:bodyPr>
          <a:lstStyle/>
          <a:p>
            <a:r>
              <a:rPr lang="en-US" sz="2400" u="sng" dirty="0" smtClean="0"/>
              <a:t>% Identity</a:t>
            </a:r>
            <a:endParaRPr lang="en-US" sz="2400" u="sng" dirty="0"/>
          </a:p>
        </p:txBody>
      </p:sp>
      <p:sp>
        <p:nvSpPr>
          <p:cNvPr id="4" name="TextBox 3"/>
          <p:cNvSpPr txBox="1"/>
          <p:nvPr/>
        </p:nvSpPr>
        <p:spPr>
          <a:xfrm>
            <a:off x="1362676" y="209550"/>
            <a:ext cx="7179277" cy="769441"/>
          </a:xfrm>
          <a:prstGeom prst="rect">
            <a:avLst/>
          </a:prstGeom>
          <a:noFill/>
        </p:spPr>
        <p:txBody>
          <a:bodyPr wrap="square" rtlCol="0">
            <a:spAutoFit/>
          </a:bodyPr>
          <a:lstStyle/>
          <a:p>
            <a:r>
              <a:rPr lang="en-US" sz="4400" dirty="0" smtClean="0">
                <a:latin typeface="+mj-lt"/>
              </a:rPr>
              <a:t>How well conserved is HPRT?</a:t>
            </a:r>
            <a:endParaRPr lang="en-US" sz="4400" dirty="0">
              <a:latin typeface="+mj-lt"/>
            </a:endParaRPr>
          </a:p>
        </p:txBody>
      </p:sp>
    </p:spTree>
    <p:extLst>
      <p:ext uri="{BB962C8B-B14F-4D97-AF65-F5344CB8AC3E}">
        <p14:creationId xmlns:p14="http://schemas.microsoft.com/office/powerpoint/2010/main" val="1681455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309432" y="4029074"/>
            <a:ext cx="2705358" cy="57581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547290" y="2891489"/>
            <a:ext cx="2799191" cy="1631216"/>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323592" y="2891489"/>
            <a:ext cx="2705358" cy="2554545"/>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495149" y="1430009"/>
            <a:ext cx="2172601" cy="1113165"/>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3623490" y="1441595"/>
            <a:ext cx="2140680" cy="1104900"/>
          </a:xfrm>
          <a:prstGeom prst="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52449" y="1438275"/>
            <a:ext cx="2066925" cy="1104900"/>
          </a:xfrm>
          <a:prstGeom prst="rect">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38175" y="0"/>
            <a:ext cx="7886700" cy="1325563"/>
          </a:xfrm>
        </p:spPr>
        <p:txBody>
          <a:bodyPr/>
          <a:lstStyle/>
          <a:p>
            <a:pPr algn="ctr"/>
            <a:r>
              <a:rPr lang="en-US" dirty="0" smtClean="0"/>
              <a:t>What are </a:t>
            </a:r>
            <a:r>
              <a:rPr lang="en-US" i="1" dirty="0" smtClean="0"/>
              <a:t>HPRT1</a:t>
            </a:r>
            <a:r>
              <a:rPr lang="en-US" dirty="0" smtClean="0"/>
              <a:t>’s GO terms?</a:t>
            </a:r>
            <a:endParaRPr lang="en-US" dirty="0"/>
          </a:p>
        </p:txBody>
      </p:sp>
      <p:sp>
        <p:nvSpPr>
          <p:cNvPr id="3" name="TextBox 2"/>
          <p:cNvSpPr txBox="1"/>
          <p:nvPr/>
        </p:nvSpPr>
        <p:spPr>
          <a:xfrm>
            <a:off x="691722" y="1512415"/>
            <a:ext cx="1641903" cy="954107"/>
          </a:xfrm>
          <a:prstGeom prst="rect">
            <a:avLst/>
          </a:prstGeom>
          <a:noFill/>
        </p:spPr>
        <p:txBody>
          <a:bodyPr wrap="square" rtlCol="0">
            <a:spAutoFit/>
          </a:bodyPr>
          <a:lstStyle/>
          <a:p>
            <a:r>
              <a:rPr lang="en-US" sz="2800" dirty="0" smtClean="0"/>
              <a:t>Biological Processes</a:t>
            </a:r>
            <a:endParaRPr lang="en-US" sz="2800" dirty="0"/>
          </a:p>
        </p:txBody>
      </p:sp>
      <p:sp>
        <p:nvSpPr>
          <p:cNvPr id="4" name="TextBox 3"/>
          <p:cNvSpPr txBox="1"/>
          <p:nvPr/>
        </p:nvSpPr>
        <p:spPr>
          <a:xfrm>
            <a:off x="3896756" y="1505407"/>
            <a:ext cx="2325128" cy="954107"/>
          </a:xfrm>
          <a:prstGeom prst="rect">
            <a:avLst/>
          </a:prstGeom>
          <a:noFill/>
        </p:spPr>
        <p:txBody>
          <a:bodyPr wrap="square" rtlCol="0">
            <a:spAutoFit/>
          </a:bodyPr>
          <a:lstStyle/>
          <a:p>
            <a:r>
              <a:rPr lang="en-US" sz="2800" dirty="0" smtClean="0"/>
              <a:t>Molecular Functions</a:t>
            </a:r>
            <a:endParaRPr lang="en-US" sz="2800" dirty="0"/>
          </a:p>
        </p:txBody>
      </p:sp>
      <p:sp>
        <p:nvSpPr>
          <p:cNvPr id="5" name="TextBox 4"/>
          <p:cNvSpPr txBox="1"/>
          <p:nvPr/>
        </p:nvSpPr>
        <p:spPr>
          <a:xfrm>
            <a:off x="6568390" y="1512414"/>
            <a:ext cx="2343663" cy="954107"/>
          </a:xfrm>
          <a:prstGeom prst="rect">
            <a:avLst/>
          </a:prstGeom>
          <a:noFill/>
        </p:spPr>
        <p:txBody>
          <a:bodyPr wrap="square" rtlCol="0">
            <a:spAutoFit/>
          </a:bodyPr>
          <a:lstStyle/>
          <a:p>
            <a:r>
              <a:rPr lang="en-US" sz="2800" dirty="0" smtClean="0"/>
              <a:t>Cellular Components</a:t>
            </a:r>
            <a:endParaRPr lang="en-US" sz="2800" dirty="0"/>
          </a:p>
        </p:txBody>
      </p:sp>
      <p:sp>
        <p:nvSpPr>
          <p:cNvPr id="6" name="TextBox 5"/>
          <p:cNvSpPr txBox="1"/>
          <p:nvPr/>
        </p:nvSpPr>
        <p:spPr>
          <a:xfrm>
            <a:off x="323592" y="2891489"/>
            <a:ext cx="2803953" cy="2554545"/>
          </a:xfrm>
          <a:prstGeom prst="rect">
            <a:avLst/>
          </a:prstGeom>
          <a:noFill/>
        </p:spPr>
        <p:txBody>
          <a:bodyPr wrap="square" rtlCol="0">
            <a:spAutoFit/>
          </a:bodyPr>
          <a:lstStyle/>
          <a:p>
            <a:r>
              <a:rPr lang="en-US" sz="2000" dirty="0" smtClean="0"/>
              <a:t>Neuron development and differentiation</a:t>
            </a:r>
          </a:p>
          <a:p>
            <a:pPr>
              <a:lnSpc>
                <a:spcPct val="50000"/>
              </a:lnSpc>
            </a:pPr>
            <a:endParaRPr lang="en-US" sz="2000" dirty="0"/>
          </a:p>
          <a:p>
            <a:r>
              <a:rPr lang="en-US" sz="2000" dirty="0" smtClean="0"/>
              <a:t>Purine Salvage Pathway</a:t>
            </a:r>
          </a:p>
          <a:p>
            <a:pPr>
              <a:lnSpc>
                <a:spcPct val="50000"/>
              </a:lnSpc>
            </a:pPr>
            <a:endParaRPr lang="en-US" sz="2000" dirty="0"/>
          </a:p>
          <a:p>
            <a:r>
              <a:rPr lang="en-US" sz="2000" dirty="0" smtClean="0"/>
              <a:t>Dopamine metabolism</a:t>
            </a:r>
          </a:p>
          <a:p>
            <a:pPr>
              <a:lnSpc>
                <a:spcPct val="50000"/>
              </a:lnSpc>
            </a:pPr>
            <a:endParaRPr lang="en-US" sz="2000" dirty="0"/>
          </a:p>
          <a:p>
            <a:r>
              <a:rPr lang="en-US" sz="2000" dirty="0" smtClean="0"/>
              <a:t>Dendrite morphogenesis</a:t>
            </a:r>
          </a:p>
          <a:p>
            <a:pPr>
              <a:lnSpc>
                <a:spcPct val="50000"/>
              </a:lnSpc>
            </a:pPr>
            <a:endParaRPr lang="en-US" sz="2000" dirty="0"/>
          </a:p>
          <a:p>
            <a:r>
              <a:rPr lang="en-US" sz="2000" dirty="0" err="1" smtClean="0"/>
              <a:t>Locomotory</a:t>
            </a:r>
            <a:r>
              <a:rPr lang="en-US" sz="2000" dirty="0" smtClean="0"/>
              <a:t> behavior</a:t>
            </a:r>
            <a:endParaRPr lang="en-US" sz="2000" dirty="0"/>
          </a:p>
        </p:txBody>
      </p:sp>
      <p:sp>
        <p:nvSpPr>
          <p:cNvPr id="9" name="TextBox 8"/>
          <p:cNvSpPr txBox="1"/>
          <p:nvPr/>
        </p:nvSpPr>
        <p:spPr>
          <a:xfrm>
            <a:off x="3547290" y="2891489"/>
            <a:ext cx="2871659" cy="1631216"/>
          </a:xfrm>
          <a:prstGeom prst="rect">
            <a:avLst/>
          </a:prstGeom>
          <a:noFill/>
        </p:spPr>
        <p:txBody>
          <a:bodyPr wrap="square" rtlCol="0">
            <a:spAutoFit/>
          </a:bodyPr>
          <a:lstStyle/>
          <a:p>
            <a:r>
              <a:rPr lang="en-US" sz="2000" dirty="0" smtClean="0"/>
              <a:t>Nucleotide binding</a:t>
            </a:r>
          </a:p>
          <a:p>
            <a:pPr>
              <a:lnSpc>
                <a:spcPct val="50000"/>
              </a:lnSpc>
            </a:pPr>
            <a:endParaRPr lang="en-US" sz="2000" dirty="0" smtClean="0"/>
          </a:p>
          <a:p>
            <a:r>
              <a:rPr lang="en-US" sz="2000" dirty="0" err="1" smtClean="0"/>
              <a:t>Phosphribosyltransferase</a:t>
            </a:r>
            <a:r>
              <a:rPr lang="en-US" sz="2000" dirty="0" smtClean="0"/>
              <a:t> activity</a:t>
            </a:r>
          </a:p>
          <a:p>
            <a:pPr>
              <a:lnSpc>
                <a:spcPct val="50000"/>
              </a:lnSpc>
            </a:pPr>
            <a:endParaRPr lang="en-US" sz="2000" dirty="0" smtClean="0"/>
          </a:p>
          <a:p>
            <a:r>
              <a:rPr lang="en-US" sz="2000" dirty="0" smtClean="0"/>
              <a:t>Magnesium </a:t>
            </a:r>
            <a:r>
              <a:rPr lang="en-US" sz="2000" dirty="0"/>
              <a:t>i</a:t>
            </a:r>
            <a:r>
              <a:rPr lang="en-US" sz="2000" dirty="0" smtClean="0"/>
              <a:t>on binding</a:t>
            </a:r>
          </a:p>
        </p:txBody>
      </p:sp>
      <p:sp>
        <p:nvSpPr>
          <p:cNvPr id="11" name="TextBox 10"/>
          <p:cNvSpPr txBox="1"/>
          <p:nvPr/>
        </p:nvSpPr>
        <p:spPr>
          <a:xfrm>
            <a:off x="6954279" y="2910537"/>
            <a:ext cx="1713471" cy="400110"/>
          </a:xfrm>
          <a:prstGeom prst="rect">
            <a:avLst/>
          </a:prstGeom>
          <a:noFill/>
        </p:spPr>
        <p:txBody>
          <a:bodyPr wrap="square" rtlCol="0">
            <a:spAutoFit/>
          </a:bodyPr>
          <a:lstStyle/>
          <a:p>
            <a:r>
              <a:rPr lang="en-US" sz="2000" dirty="0" smtClean="0"/>
              <a:t>Cytoplasm</a:t>
            </a: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637" r="17511" b="16210"/>
          <a:stretch/>
        </p:blipFill>
        <p:spPr bwMode="auto">
          <a:xfrm>
            <a:off x="3277480" y="4652519"/>
            <a:ext cx="2832700" cy="2205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2790" b="5971"/>
          <a:stretch/>
        </p:blipFill>
        <p:spPr bwMode="auto">
          <a:xfrm>
            <a:off x="6418949" y="3802347"/>
            <a:ext cx="2715012" cy="2427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848475" y="2891489"/>
            <a:ext cx="1628775" cy="499411"/>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496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533775" cy="981075"/>
          </a:xfrm>
        </p:spPr>
        <p:txBody>
          <a:bodyPr/>
          <a:lstStyle/>
          <a:p>
            <a:pPr algn="ctr"/>
            <a:r>
              <a:rPr lang="en-US" dirty="0" smtClean="0"/>
              <a:t>Dopamine</a:t>
            </a:r>
            <a:endParaRPr lang="en-US" dirty="0"/>
          </a:p>
        </p:txBody>
      </p:sp>
      <p:sp>
        <p:nvSpPr>
          <p:cNvPr id="4" name="TextBox 3"/>
          <p:cNvSpPr txBox="1"/>
          <p:nvPr/>
        </p:nvSpPr>
        <p:spPr>
          <a:xfrm>
            <a:off x="533400" y="3295650"/>
            <a:ext cx="3048000" cy="2123658"/>
          </a:xfrm>
          <a:prstGeom prst="rect">
            <a:avLst/>
          </a:prstGeom>
          <a:noFill/>
        </p:spPr>
        <p:txBody>
          <a:bodyPr wrap="square" rtlCol="0">
            <a:spAutoFit/>
          </a:bodyPr>
          <a:lstStyle/>
          <a:p>
            <a:r>
              <a:rPr lang="en-US" sz="2400" dirty="0" smtClean="0"/>
              <a:t>Pleasure</a:t>
            </a:r>
          </a:p>
          <a:p>
            <a:pPr>
              <a:lnSpc>
                <a:spcPct val="50000"/>
              </a:lnSpc>
            </a:pPr>
            <a:endParaRPr lang="en-US" sz="2400" dirty="0" smtClean="0"/>
          </a:p>
          <a:p>
            <a:r>
              <a:rPr lang="en-US" sz="2400" dirty="0" smtClean="0"/>
              <a:t>Reward motivation</a:t>
            </a:r>
          </a:p>
          <a:p>
            <a:pPr>
              <a:lnSpc>
                <a:spcPct val="50000"/>
              </a:lnSpc>
            </a:pPr>
            <a:endParaRPr lang="en-US" sz="2400" dirty="0"/>
          </a:p>
          <a:p>
            <a:r>
              <a:rPr lang="en-US" sz="2400" dirty="0" smtClean="0"/>
              <a:t>Motor function</a:t>
            </a:r>
          </a:p>
          <a:p>
            <a:pPr>
              <a:lnSpc>
                <a:spcPct val="50000"/>
              </a:lnSpc>
            </a:pPr>
            <a:endParaRPr lang="en-US" sz="2400" dirty="0"/>
          </a:p>
          <a:p>
            <a:r>
              <a:rPr lang="en-US" sz="2400" dirty="0" smtClean="0"/>
              <a:t>Compulsive behavior</a:t>
            </a: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2659"/>
          <a:stretch/>
        </p:blipFill>
        <p:spPr bwMode="auto">
          <a:xfrm>
            <a:off x="3819522" y="1747539"/>
            <a:ext cx="5324476" cy="4248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286248" y="140642"/>
            <a:ext cx="4581526" cy="1631216"/>
          </a:xfrm>
          <a:prstGeom prst="rect">
            <a:avLst/>
          </a:prstGeom>
          <a:noFill/>
        </p:spPr>
        <p:txBody>
          <a:bodyPr wrap="square" rtlCol="0">
            <a:spAutoFit/>
          </a:bodyPr>
          <a:lstStyle/>
          <a:p>
            <a:r>
              <a:rPr lang="en-US" sz="2800" u="sng" dirty="0" smtClean="0"/>
              <a:t>Pharmacological Rat Model </a:t>
            </a:r>
            <a:r>
              <a:rPr lang="en-US" sz="2400" dirty="0" smtClean="0"/>
              <a:t>Reduce brain dopamine in neonatal rats using neurotoxin 6-OHDA</a:t>
            </a:r>
          </a:p>
          <a:p>
            <a:endParaRPr lang="en-US" sz="2400" dirty="0"/>
          </a:p>
        </p:txBody>
      </p:sp>
      <p:sp>
        <p:nvSpPr>
          <p:cNvPr id="7" name="Oval 6"/>
          <p:cNvSpPr/>
          <p:nvPr/>
        </p:nvSpPr>
        <p:spPr>
          <a:xfrm>
            <a:off x="3671885" y="1543050"/>
            <a:ext cx="2905126" cy="2438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334123" y="3571875"/>
            <a:ext cx="2809875" cy="242367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3778"/>
          <a:stretch/>
        </p:blipFill>
        <p:spPr bwMode="auto">
          <a:xfrm>
            <a:off x="533400" y="1200149"/>
            <a:ext cx="2686151" cy="1704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 y="6027003"/>
            <a:ext cx="9143998" cy="830997"/>
          </a:xfrm>
          <a:prstGeom prst="rect">
            <a:avLst/>
          </a:prstGeom>
          <a:noFill/>
        </p:spPr>
        <p:txBody>
          <a:bodyPr wrap="square" rtlCol="0">
            <a:spAutoFit/>
          </a:bodyPr>
          <a:lstStyle/>
          <a:p>
            <a:pPr algn="ctr"/>
            <a:r>
              <a:rPr lang="en-US" sz="2400" b="1" dirty="0" smtClean="0">
                <a:solidFill>
                  <a:srgbClr val="0070C0"/>
                </a:solidFill>
              </a:rPr>
              <a:t>**LNS phenotypes may be caused by abnormal brain development, induced by low dopamine levels </a:t>
            </a:r>
            <a:r>
              <a:rPr lang="en-US" sz="2400" b="1" dirty="0" err="1" smtClean="0">
                <a:solidFill>
                  <a:srgbClr val="0070C0"/>
                </a:solidFill>
              </a:rPr>
              <a:t>neonatally</a:t>
            </a:r>
            <a:endParaRPr lang="en-US" sz="2400" b="1" dirty="0">
              <a:solidFill>
                <a:srgbClr val="0070C0"/>
              </a:solidFill>
            </a:endParaRPr>
          </a:p>
        </p:txBody>
      </p:sp>
    </p:spTree>
    <p:extLst>
      <p:ext uri="{BB962C8B-B14F-4D97-AF65-F5344CB8AC3E}">
        <p14:creationId xmlns:p14="http://schemas.microsoft.com/office/powerpoint/2010/main" val="66908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7275" y="2322311"/>
            <a:ext cx="4095750"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1"/>
            <a:ext cx="7886700" cy="1381124"/>
          </a:xfrm>
        </p:spPr>
        <p:txBody>
          <a:bodyPr/>
          <a:lstStyle/>
          <a:p>
            <a:r>
              <a:rPr lang="en-US" dirty="0" smtClean="0"/>
              <a:t>Gap in Knowledge</a:t>
            </a:r>
            <a:endParaRPr lang="en-US" dirty="0"/>
          </a:p>
        </p:txBody>
      </p:sp>
      <p:cxnSp>
        <p:nvCxnSpPr>
          <p:cNvPr id="10" name="Straight Arrow Connector 9"/>
          <p:cNvCxnSpPr/>
          <p:nvPr/>
        </p:nvCxnSpPr>
        <p:spPr>
          <a:xfrm flipV="1">
            <a:off x="4241967" y="1840704"/>
            <a:ext cx="1034883" cy="763192"/>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8194" name="Picture 2" descr="C:\Users\Billy\AppData\Local\Microsoft\Windows\Temporary Internet Files\Content.IE5\TANM3G9V\Question-Mark-15073-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6279" y="1174120"/>
            <a:ext cx="966258" cy="181656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0433" y="383975"/>
            <a:ext cx="374332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42" y="2331836"/>
            <a:ext cx="4152900" cy="355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073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3826</TotalTime>
  <Words>1113</Words>
  <Application>Microsoft Office PowerPoint</Application>
  <PresentationFormat>On-screen Show (4:3)</PresentationFormat>
  <Paragraphs>231</Paragraphs>
  <Slides>17</Slides>
  <Notes>10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Lesch-Nyhan Syndrome (LNS) and the HPRT1 Gene</vt:lpstr>
      <vt:lpstr>What is Lesch-Nyhan Syndrome?</vt:lpstr>
      <vt:lpstr>What is Lesch-Nyhan Syndrome?</vt:lpstr>
      <vt:lpstr>What causes Lesch-Nyhan Syndrome?</vt:lpstr>
      <vt:lpstr>&gt;300 mutations in HPRT1 are known to cause LNS</vt:lpstr>
      <vt:lpstr>PowerPoint Presentation</vt:lpstr>
      <vt:lpstr>What are HPRT1’s GO terms?</vt:lpstr>
      <vt:lpstr>Dopamine</vt:lpstr>
      <vt:lpstr>Gap in Knowledge</vt:lpstr>
      <vt:lpstr>Hypothesis and Primary Goal</vt:lpstr>
      <vt:lpstr>Zebrafish: A Model Organism for LNS</vt:lpstr>
      <vt:lpstr>Specific Aim #1: Identify proteins that interact with HPRT</vt:lpstr>
      <vt:lpstr>Specific Aim #1: Identify proteins that interact with HPRT</vt:lpstr>
      <vt:lpstr>Specific Aim #2: Determine which proteins are over- or under-expressed in HPRT1-mutant zebrafish</vt:lpstr>
      <vt:lpstr>Specific Aim #3: Determine how gene expression levels change during neuronal brain development in HPRT-mutant zebrafish</vt:lpstr>
      <vt:lpstr>    Conclusions           Future Directions</vt:lpstr>
      <vt:lpstr>Image URLs and References</vt:lpstr>
    </vt:vector>
  </TitlesOfParts>
  <Company>University of Wisconsin - Madison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MAES, WILLIAM E</dc:creator>
  <cp:lastModifiedBy>Billy</cp:lastModifiedBy>
  <cp:revision>74</cp:revision>
  <dcterms:created xsi:type="dcterms:W3CDTF">2015-02-19T21:19:50Z</dcterms:created>
  <dcterms:modified xsi:type="dcterms:W3CDTF">2015-04-13T02:48:27Z</dcterms:modified>
</cp:coreProperties>
</file>