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60" r:id="rId2"/>
    <p:sldId id="259" r:id="rId3"/>
    <p:sldId id="262" r:id="rId4"/>
    <p:sldId id="263" r:id="rId5"/>
    <p:sldId id="264" r:id="rId6"/>
    <p:sldId id="257" r:id="rId7"/>
    <p:sldId id="265" r:id="rId8"/>
    <p:sldId id="266" r:id="rId9"/>
    <p:sldId id="267" r:id="rId10"/>
    <p:sldId id="268" r:id="rId11"/>
    <p:sldId id="270" r:id="rId12"/>
    <p:sldId id="271" r:id="rId13"/>
    <p:sldId id="272" r:id="rId14"/>
    <p:sldId id="269"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229" autoAdjust="0"/>
  </p:normalViewPr>
  <p:slideViewPr>
    <p:cSldViewPr snapToGrid="0">
      <p:cViewPr>
        <p:scale>
          <a:sx n="100" d="100"/>
          <a:sy n="100" d="100"/>
        </p:scale>
        <p:origin x="-1944" y="-3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6F4C37-0F6F-40D3-8CBD-A141FEEE9C52}" type="datetimeFigureOut">
              <a:rPr lang="en-US" smtClean="0"/>
              <a:t>3/19/2015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E0ED24-456D-41F9-8909-D23A7CB21C6F}" type="slidenum">
              <a:rPr lang="en-US" smtClean="0"/>
              <a:t>‹#›</a:t>
            </a:fld>
            <a:endParaRPr lang="en-US"/>
          </a:p>
        </p:txBody>
      </p:sp>
    </p:spTree>
    <p:extLst>
      <p:ext uri="{BB962C8B-B14F-4D97-AF65-F5344CB8AC3E}">
        <p14:creationId xmlns:p14="http://schemas.microsoft.com/office/powerpoint/2010/main" val="4151481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X-linked recessive disease</a:t>
            </a:r>
            <a:r>
              <a:rPr lang="en-US" baseline="0" dirty="0" smtClean="0"/>
              <a:t> caused by a severe deficiency of hypoxanthine-guanine phosphoribosyltransferase (HPRT) </a:t>
            </a:r>
            <a:r>
              <a:rPr lang="en-US" baseline="0" dirty="0" smtClean="0">
                <a:sym typeface="Wingdings" panose="05000000000000000000" pitchFamily="2" charset="2"/>
              </a:rPr>
              <a:t> recycles purines for reuse as DNA in cells.</a:t>
            </a:r>
          </a:p>
          <a:p>
            <a:r>
              <a:rPr lang="en-US" baseline="0" dirty="0" smtClean="0">
                <a:sym typeface="Wingdings" panose="05000000000000000000" pitchFamily="2" charset="2"/>
              </a:rPr>
              <a:t>HPRT loss causes overproduction of uric acid  gouty arthritis and kidney stones (known mechanism); </a:t>
            </a:r>
          </a:p>
          <a:p>
            <a:r>
              <a:rPr lang="en-US" baseline="0" dirty="0" smtClean="0">
                <a:sym typeface="Wingdings" panose="05000000000000000000" pitchFamily="2" charset="2"/>
              </a:rPr>
              <a:t>Only occur in patients with complete loss of HPRT function (unknown mechanism):</a:t>
            </a:r>
          </a:p>
          <a:p>
            <a:pPr marL="171450" indent="-171450">
              <a:buFont typeface="Wingdings"/>
              <a:buChar char="à"/>
            </a:pPr>
            <a:r>
              <a:rPr lang="en-US" baseline="0" dirty="0" smtClean="0">
                <a:sym typeface="Wingdings" panose="05000000000000000000" pitchFamily="2" charset="2"/>
              </a:rPr>
              <a:t>Motor control (involuntary muscle contractions, unable to stand/walk);</a:t>
            </a:r>
          </a:p>
          <a:p>
            <a:pPr marL="171450" indent="-171450">
              <a:buFont typeface="Wingdings"/>
              <a:buChar char="à"/>
            </a:pPr>
            <a:r>
              <a:rPr lang="en-US" baseline="0" dirty="0" smtClean="0">
                <a:sym typeface="Wingdings" panose="05000000000000000000" pitchFamily="2" charset="2"/>
              </a:rPr>
              <a:t>Cognitive problems (varying levels of mental retardation)</a:t>
            </a:r>
          </a:p>
          <a:p>
            <a:pPr marL="171450" indent="-171450">
              <a:buFont typeface="Wingdings"/>
              <a:buChar char="à"/>
            </a:pPr>
            <a:r>
              <a:rPr lang="en-US" baseline="0" dirty="0" smtClean="0">
                <a:sym typeface="Wingdings" panose="05000000000000000000" pitchFamily="2" charset="2"/>
              </a:rPr>
              <a:t>Self-Injury (biting through lips, tongue, fingers, and other body parts; head banging, eye gouging, etc.)</a:t>
            </a:r>
          </a:p>
          <a:p>
            <a:endParaRPr lang="en-US" baseline="0" dirty="0" smtClean="0">
              <a:sym typeface="Wingdings" panose="05000000000000000000" pitchFamily="2" charset="2"/>
            </a:endParaRPr>
          </a:p>
          <a:p>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2</a:t>
            </a:fld>
            <a:endParaRPr lang="en-US"/>
          </a:p>
        </p:txBody>
      </p:sp>
    </p:spTree>
    <p:extLst>
      <p:ext uri="{BB962C8B-B14F-4D97-AF65-F5344CB8AC3E}">
        <p14:creationId xmlns:p14="http://schemas.microsoft.com/office/powerpoint/2010/main" val="119662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Included entire pathway in image</a:t>
            </a:r>
            <a:r>
              <a:rPr lang="en-US" baseline="0" dirty="0" smtClean="0"/>
              <a:t> because it’s important to recognize that changes in the levels of one substrate can have amplifying effects across the entire pathway.</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4</a:t>
            </a:fld>
            <a:endParaRPr lang="en-US"/>
          </a:p>
        </p:txBody>
      </p:sp>
    </p:spTree>
    <p:extLst>
      <p:ext uri="{BB962C8B-B14F-4D97-AF65-F5344CB8AC3E}">
        <p14:creationId xmlns:p14="http://schemas.microsoft.com/office/powerpoint/2010/main" val="8936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More than 300 different mutations have been found to cause LNS to date. Single point mutations generally cause partial HPRT deficiency, but mutations that modify the size, shape, and therefore function of the wild-type HPRT enzyme cause LNS.</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5</a:t>
            </a:fld>
            <a:endParaRPr lang="en-US"/>
          </a:p>
        </p:txBody>
      </p:sp>
    </p:spTree>
    <p:extLst>
      <p:ext uri="{BB962C8B-B14F-4D97-AF65-F5344CB8AC3E}">
        <p14:creationId xmlns:p14="http://schemas.microsoft.com/office/powerpoint/2010/main" val="409340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Dopamine functions in reward motivation, motor function, and compulsive</a:t>
            </a:r>
            <a:r>
              <a:rPr lang="en-US" baseline="0" dirty="0" smtClean="0"/>
              <a:t> behavior</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7</a:t>
            </a:fld>
            <a:endParaRPr lang="en-US"/>
          </a:p>
        </p:txBody>
      </p:sp>
    </p:spTree>
    <p:extLst>
      <p:ext uri="{BB962C8B-B14F-4D97-AF65-F5344CB8AC3E}">
        <p14:creationId xmlns:p14="http://schemas.microsoft.com/office/powerpoint/2010/main" val="1244214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LNS phenotypes could be related</a:t>
            </a:r>
            <a:r>
              <a:rPr lang="en-US" baseline="0" dirty="0" smtClean="0"/>
              <a:t> to dysfunction of dopamine neurotransmitter system.</a:t>
            </a:r>
            <a:endParaRPr lang="en-US" dirty="0" smtClean="0"/>
          </a:p>
          <a:p>
            <a:endParaRPr lang="en-US" dirty="0" smtClean="0"/>
          </a:p>
          <a:p>
            <a:r>
              <a:rPr lang="en-US" dirty="0" smtClean="0"/>
              <a:t>Score vs time on graph</a:t>
            </a:r>
          </a:p>
          <a:p>
            <a:r>
              <a:rPr lang="en-US" dirty="0" smtClean="0"/>
              <a:t>Self-injury</a:t>
            </a:r>
            <a:r>
              <a:rPr lang="en-US" baseline="0" dirty="0" smtClean="0"/>
              <a:t> and locomotion phenotypes</a:t>
            </a:r>
            <a:r>
              <a:rPr lang="en-US" dirty="0" smtClean="0"/>
              <a:t> occurred ONLY when dopamine reduced in neonatal rats, not when reduced in adult rats (see graph above)</a:t>
            </a:r>
          </a:p>
          <a:p>
            <a:r>
              <a:rPr lang="en-US" dirty="0" smtClean="0"/>
              <a:t>**Suggests that dopamine is</a:t>
            </a:r>
            <a:r>
              <a:rPr lang="en-US" baseline="0" dirty="0" smtClean="0"/>
              <a:t> critical for normal brain development </a:t>
            </a:r>
            <a:r>
              <a:rPr lang="en-US" baseline="0" dirty="0" smtClean="0">
                <a:sym typeface="Wingdings" panose="05000000000000000000" pitchFamily="2" charset="2"/>
              </a:rPr>
              <a:t> abnormal brain development (by lowering dopamine </a:t>
            </a:r>
            <a:r>
              <a:rPr lang="en-US" baseline="0" dirty="0" err="1" smtClean="0">
                <a:sym typeface="Wingdings" panose="05000000000000000000" pitchFamily="2" charset="2"/>
              </a:rPr>
              <a:t>neonatally</a:t>
            </a:r>
            <a:r>
              <a:rPr lang="en-US" baseline="0" dirty="0" smtClean="0">
                <a:sym typeface="Wingdings" panose="05000000000000000000" pitchFamily="2" charset="2"/>
              </a:rPr>
              <a:t>) produced LNS phenotypes!</a:t>
            </a:r>
          </a:p>
          <a:p>
            <a:r>
              <a:rPr lang="en-US" baseline="0" dirty="0" smtClean="0">
                <a:sym typeface="Wingdings" panose="05000000000000000000" pitchFamily="2" charset="2"/>
              </a:rPr>
              <a:t>**LNS appears to be a developmental disorder rather than a neurodegenerative disorder (like autism rather than Alzheimer’s)</a:t>
            </a:r>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8</a:t>
            </a:fld>
            <a:endParaRPr lang="en-US"/>
          </a:p>
        </p:txBody>
      </p:sp>
    </p:spTree>
    <p:extLst>
      <p:ext uri="{BB962C8B-B14F-4D97-AF65-F5344CB8AC3E}">
        <p14:creationId xmlns:p14="http://schemas.microsoft.com/office/powerpoint/2010/main" val="34263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E0ED24-456D-41F9-8909-D23A7CB21C6F}" type="slidenum">
              <a:rPr lang="en-US" smtClean="0"/>
              <a:t>15</a:t>
            </a:fld>
            <a:endParaRPr lang="en-US"/>
          </a:p>
        </p:txBody>
      </p:sp>
    </p:spTree>
    <p:extLst>
      <p:ext uri="{BB962C8B-B14F-4D97-AF65-F5344CB8AC3E}">
        <p14:creationId xmlns:p14="http://schemas.microsoft.com/office/powerpoint/2010/main" val="6037212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178445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1273864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422370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CC90F1-513C-455C-841F-1D59A3F39DDF}"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708839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CC90F1-513C-455C-841F-1D59A3F39DDF}" type="datetimeFigureOut">
              <a:rPr lang="en-US" smtClean="0"/>
              <a:t>3/19/2015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23795319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6CC90F1-513C-455C-841F-1D59A3F39DDF}" type="datetimeFigureOut">
              <a:rPr lang="en-US" smtClean="0"/>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2462904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CC90F1-513C-455C-841F-1D59A3F39DDF}" type="datetimeFigureOut">
              <a:rPr lang="en-US" smtClean="0"/>
              <a:t>3/19/2015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532116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6CC90F1-513C-455C-841F-1D59A3F39DDF}" type="datetimeFigureOut">
              <a:rPr lang="en-US" smtClean="0"/>
              <a:t>3/19/2015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85215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CC90F1-513C-455C-841F-1D59A3F39DDF}" type="datetimeFigureOut">
              <a:rPr lang="en-US" smtClean="0"/>
              <a:t>3/19/2015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406611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C90F1-513C-455C-841F-1D59A3F39DDF}" type="datetimeFigureOut">
              <a:rPr lang="en-US" smtClean="0"/>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1661066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CC90F1-513C-455C-841F-1D59A3F39DDF}" type="datetimeFigureOut">
              <a:rPr lang="en-US" smtClean="0"/>
              <a:t>3/19/2015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DA6D7-EA36-4F31-BEDC-AD599BA1479F}" type="slidenum">
              <a:rPr lang="en-US" smtClean="0"/>
              <a:t>‹#›</a:t>
            </a:fld>
            <a:endParaRPr lang="en-US"/>
          </a:p>
        </p:txBody>
      </p:sp>
    </p:spTree>
    <p:extLst>
      <p:ext uri="{BB962C8B-B14F-4D97-AF65-F5344CB8AC3E}">
        <p14:creationId xmlns:p14="http://schemas.microsoft.com/office/powerpoint/2010/main" val="300157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CC90F1-513C-455C-841F-1D59A3F39DDF}" type="datetimeFigureOut">
              <a:rPr lang="en-US" smtClean="0"/>
              <a:t>3/19/2015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FDA6D7-EA36-4F31-BEDC-AD599BA1479F}" type="slidenum">
              <a:rPr lang="en-US" smtClean="0"/>
              <a:t>‹#›</a:t>
            </a:fld>
            <a:endParaRPr lang="en-US"/>
          </a:p>
        </p:txBody>
      </p:sp>
    </p:spTree>
    <p:extLst>
      <p:ext uri="{BB962C8B-B14F-4D97-AF65-F5344CB8AC3E}">
        <p14:creationId xmlns:p14="http://schemas.microsoft.com/office/powerpoint/2010/main" val="10681607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4.bp.blogspot.com/-IZrB3OKIHH8/Uo7dqy5kLSI/AAAAAAAAABA/2ahaXRkqelg/s72-c/leshnyhan.jpg" TargetMode="External"/><Relationship Id="rId13" Type="http://schemas.openxmlformats.org/officeDocument/2006/relationships/hyperlink" Target="http://www.posturologiaclinica.net/img/rx_cranio_brain_02.jpg" TargetMode="External"/><Relationship Id="rId3" Type="http://schemas.openxmlformats.org/officeDocument/2006/relationships/hyperlink" Target="http://www.gnet.org/wp-content/uploads/explained-got-disease.jpg" TargetMode="External"/><Relationship Id="rId7" Type="http://schemas.openxmlformats.org/officeDocument/2006/relationships/hyperlink" Target="http://www.ojrd.com/content/2/1/48/figure/F1" TargetMode="External"/><Relationship Id="rId12" Type="http://schemas.openxmlformats.org/officeDocument/2006/relationships/hyperlink" Target="http://www.stats.ox.ac.uk/~hamer/images/complex.png"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medicalpictures.net/wp-content/uploads/2010/10/Lesch-Nyhan-Syndrome-pictures-3.jpg" TargetMode="External"/><Relationship Id="rId11" Type="http://schemas.openxmlformats.org/officeDocument/2006/relationships/hyperlink" Target="http://drrajivdesaimd.com/wp-content/uploads/2013/06/dopamine-pathways.jpg" TargetMode="External"/><Relationship Id="rId5" Type="http://schemas.openxmlformats.org/officeDocument/2006/relationships/hyperlink" Target="http://simple-health-secrets.com/wp-content/uploads/2013/06/Lesch-Nyhan-Syndrome-4.jpg" TargetMode="External"/><Relationship Id="rId15" Type="http://schemas.openxmlformats.org/officeDocument/2006/relationships/hyperlink" Target="http://www.ncbi.nlm.nih.gov/books/NBK1734/" TargetMode="External"/><Relationship Id="rId10" Type="http://schemas.openxmlformats.org/officeDocument/2006/relationships/hyperlink" Target="http://www.cdb.riken.jp/jp/04_news/annual_reports/2006/WebHelp/common/lab1_07hlfig2.htm" TargetMode="External"/><Relationship Id="rId4" Type="http://schemas.openxmlformats.org/officeDocument/2006/relationships/hyperlink" Target="http://www.keystonekidney.com/images/about-kidney-stones.gif" TargetMode="External"/><Relationship Id="rId9" Type="http://schemas.openxmlformats.org/officeDocument/2006/relationships/hyperlink" Target="http://www.movementdisorders.org/MDS-Files1/Journals/Images/CPJ-Volume-1-Issue-3/mdc312040-fig-0001.png" TargetMode="External"/><Relationship Id="rId14" Type="http://schemas.openxmlformats.org/officeDocument/2006/relationships/hyperlink" Target="http://geneontology.org/page/documenta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hyperlink" Target="https://www.youtube.com/watch?v=1U6LDpF_LFE"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
            <a:ext cx="9144000" cy="6896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972050" y="0"/>
            <a:ext cx="4333875" cy="3343275"/>
          </a:xfrm>
        </p:spPr>
        <p:txBody>
          <a:bodyPr>
            <a:normAutofit/>
          </a:bodyPr>
          <a:lstStyle/>
          <a:p>
            <a:r>
              <a:rPr lang="en-US" sz="5400" b="1" dirty="0">
                <a:solidFill>
                  <a:schemeClr val="bg1"/>
                </a:solidFill>
              </a:rPr>
              <a:t>Lesch-Nyhan Syndrome (LNS) and the </a:t>
            </a:r>
            <a:r>
              <a:rPr lang="en-US" sz="5400" b="1" i="1" dirty="0">
                <a:solidFill>
                  <a:schemeClr val="bg1"/>
                </a:solidFill>
              </a:rPr>
              <a:t>HPRT1 </a:t>
            </a:r>
            <a:r>
              <a:rPr lang="en-US" sz="5400" b="1" dirty="0">
                <a:solidFill>
                  <a:schemeClr val="bg1"/>
                </a:solidFill>
              </a:rPr>
              <a:t>Gene</a:t>
            </a:r>
          </a:p>
        </p:txBody>
      </p:sp>
      <p:sp>
        <p:nvSpPr>
          <p:cNvPr id="3" name="Subtitle 2"/>
          <p:cNvSpPr>
            <a:spLocks noGrp="1"/>
          </p:cNvSpPr>
          <p:nvPr>
            <p:ph type="subTitle" idx="1"/>
          </p:nvPr>
        </p:nvSpPr>
        <p:spPr>
          <a:xfrm>
            <a:off x="3952875" y="5202238"/>
            <a:ext cx="6858000" cy="1655762"/>
          </a:xfrm>
        </p:spPr>
        <p:txBody>
          <a:bodyPr>
            <a:normAutofit/>
          </a:bodyPr>
          <a:lstStyle/>
          <a:p>
            <a:r>
              <a:rPr lang="en-US" sz="3200" dirty="0" smtClean="0">
                <a:solidFill>
                  <a:schemeClr val="bg1">
                    <a:lumMod val="75000"/>
                  </a:schemeClr>
                </a:solidFill>
              </a:rPr>
              <a:t>Billy Maes</a:t>
            </a:r>
            <a:endParaRPr lang="en-US" sz="3200" dirty="0">
              <a:solidFill>
                <a:schemeClr val="bg1">
                  <a:lumMod val="75000"/>
                </a:schemeClr>
              </a:solidFill>
            </a:endParaRPr>
          </a:p>
        </p:txBody>
      </p:sp>
    </p:spTree>
    <p:extLst>
      <p:ext uri="{BB962C8B-B14F-4D97-AF65-F5344CB8AC3E}">
        <p14:creationId xmlns:p14="http://schemas.microsoft.com/office/powerpoint/2010/main" val="646040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0"/>
            <a:ext cx="7886700" cy="1325563"/>
          </a:xfrm>
        </p:spPr>
        <p:txBody>
          <a:bodyPr/>
          <a:lstStyle/>
          <a:p>
            <a:pPr algn="ctr"/>
            <a:r>
              <a:rPr lang="en-US" dirty="0" smtClean="0"/>
              <a:t>Hypothesis and Primary Goal</a:t>
            </a:r>
            <a:endParaRPr lang="en-US" dirty="0"/>
          </a:p>
        </p:txBody>
      </p:sp>
      <p:sp>
        <p:nvSpPr>
          <p:cNvPr id="4" name="TextBox 3"/>
          <p:cNvSpPr txBox="1"/>
          <p:nvPr/>
        </p:nvSpPr>
        <p:spPr>
          <a:xfrm>
            <a:off x="171450" y="1514475"/>
            <a:ext cx="4572000" cy="4154984"/>
          </a:xfrm>
          <a:prstGeom prst="rect">
            <a:avLst/>
          </a:prstGeom>
          <a:noFill/>
        </p:spPr>
        <p:txBody>
          <a:bodyPr wrap="square" rtlCol="0">
            <a:spAutoFit/>
          </a:bodyPr>
          <a:lstStyle/>
          <a:p>
            <a:r>
              <a:rPr lang="en-US" sz="2400" u="sng" dirty="0" smtClean="0"/>
              <a:t>Hypothesis:</a:t>
            </a:r>
            <a:r>
              <a:rPr lang="en-US" sz="2400" dirty="0" smtClean="0"/>
              <a:t>  Loss of HPRT function alters the development of the dopaminergic system by changing protein interactions in the brain. </a:t>
            </a:r>
            <a:endParaRPr lang="en-US" sz="2400" u="sng" dirty="0" smtClean="0"/>
          </a:p>
          <a:p>
            <a:endParaRPr lang="en-US" sz="2400" u="sng" dirty="0" smtClean="0"/>
          </a:p>
          <a:p>
            <a:endParaRPr lang="en-US" sz="2400" u="sng" dirty="0"/>
          </a:p>
          <a:p>
            <a:r>
              <a:rPr lang="en-US" sz="2400" u="sng" dirty="0" smtClean="0"/>
              <a:t>Primary Goal:</a:t>
            </a:r>
            <a:r>
              <a:rPr lang="en-US" sz="2400" dirty="0" smtClean="0"/>
              <a:t>  Characterize the genomic and proteomic changes that contribute to LNS neurological dysfunction as a result of loss-of-function mutations in </a:t>
            </a:r>
            <a:r>
              <a:rPr lang="en-US" sz="2400" i="1" dirty="0" smtClean="0"/>
              <a:t>HPRT1.</a:t>
            </a:r>
            <a:endParaRPr lang="en-US" sz="2400" i="1" u="sng"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3158" y="938603"/>
            <a:ext cx="4986807" cy="766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306"/>
          <a:stretch/>
        </p:blipFill>
        <p:spPr bwMode="auto">
          <a:xfrm>
            <a:off x="5568196" y="2171695"/>
            <a:ext cx="2570069" cy="1905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8196" y="4473824"/>
            <a:ext cx="2661404" cy="24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6734165" y="1628771"/>
            <a:ext cx="390525" cy="6953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734165" y="3729035"/>
            <a:ext cx="390525" cy="6953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27294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025" y="0"/>
            <a:ext cx="8172450" cy="1892299"/>
          </a:xfrm>
        </p:spPr>
        <p:txBody>
          <a:bodyPr>
            <a:normAutofit fontScale="90000"/>
          </a:bodyPr>
          <a:lstStyle/>
          <a:p>
            <a:pPr algn="ctr"/>
            <a:r>
              <a:rPr lang="en-US" b="1" dirty="0" smtClean="0"/>
              <a:t>Specific Aim #1: </a:t>
            </a:r>
            <a:r>
              <a:rPr lang="en-US" dirty="0" smtClean="0"/>
              <a:t>Determine which proteins interact with HPRT in wild-type mice</a:t>
            </a:r>
            <a:endParaRPr lang="en-US" dirty="0"/>
          </a:p>
        </p:txBody>
      </p:sp>
      <p:sp>
        <p:nvSpPr>
          <p:cNvPr id="3" name="TextBox 2"/>
          <p:cNvSpPr txBox="1"/>
          <p:nvPr/>
        </p:nvSpPr>
        <p:spPr>
          <a:xfrm>
            <a:off x="1323974" y="2809875"/>
            <a:ext cx="6067425" cy="2031325"/>
          </a:xfrm>
          <a:prstGeom prst="rect">
            <a:avLst/>
          </a:prstGeom>
          <a:noFill/>
        </p:spPr>
        <p:txBody>
          <a:bodyPr wrap="square" rtlCol="0">
            <a:spAutoFit/>
          </a:bodyPr>
          <a:lstStyle/>
          <a:p>
            <a:r>
              <a:rPr lang="en-US" dirty="0" smtClean="0"/>
              <a:t>*Note to </a:t>
            </a:r>
            <a:r>
              <a:rPr lang="en-US" dirty="0" err="1" smtClean="0"/>
              <a:t>Ahna</a:t>
            </a:r>
            <a:r>
              <a:rPr lang="en-US" dirty="0" smtClean="0"/>
              <a:t> and TAs: I haven’t filled in my specific aims yet because (1) I’m still tweaking them, (2) I may change one of them to use a new technique soon, and (3) I have yet to actually do or attempt any of these experiments, so I didn’t want to include information that would become useless later. Also, I submitted this to the website on March 19</a:t>
            </a:r>
            <a:r>
              <a:rPr lang="en-US" baseline="30000" dirty="0" smtClean="0"/>
              <a:t>th</a:t>
            </a:r>
            <a:r>
              <a:rPr lang="en-US" dirty="0" smtClean="0"/>
              <a:t>, so my lack of info is not from running out of time last minute.</a:t>
            </a:r>
            <a:endParaRPr lang="en-US" dirty="0"/>
          </a:p>
        </p:txBody>
      </p:sp>
    </p:spTree>
    <p:extLst>
      <p:ext uri="{BB962C8B-B14F-4D97-AF65-F5344CB8AC3E}">
        <p14:creationId xmlns:p14="http://schemas.microsoft.com/office/powerpoint/2010/main" val="18758056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0"/>
            <a:ext cx="7886700" cy="2371725"/>
          </a:xfrm>
        </p:spPr>
        <p:txBody>
          <a:bodyPr>
            <a:normAutofit fontScale="90000"/>
          </a:bodyPr>
          <a:lstStyle/>
          <a:p>
            <a:pPr algn="ctr"/>
            <a:r>
              <a:rPr lang="en-US" b="1" dirty="0" smtClean="0"/>
              <a:t>Specific Aim #2: </a:t>
            </a:r>
            <a:r>
              <a:rPr lang="en-US" dirty="0" smtClean="0"/>
              <a:t>Establish how gene expression levels change in purine salvage pathway as a result of mutations in </a:t>
            </a:r>
            <a:r>
              <a:rPr lang="en-US" i="1" dirty="0" smtClean="0"/>
              <a:t>HPRT1</a:t>
            </a:r>
            <a:endParaRPr lang="en-US" i="1" dirty="0"/>
          </a:p>
        </p:txBody>
      </p:sp>
    </p:spTree>
    <p:extLst>
      <p:ext uri="{BB962C8B-B14F-4D97-AF65-F5344CB8AC3E}">
        <p14:creationId xmlns:p14="http://schemas.microsoft.com/office/powerpoint/2010/main" val="4527088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5" y="0"/>
            <a:ext cx="7886700" cy="1695450"/>
          </a:xfrm>
        </p:spPr>
        <p:txBody>
          <a:bodyPr>
            <a:normAutofit fontScale="90000"/>
          </a:bodyPr>
          <a:lstStyle/>
          <a:p>
            <a:pPr algn="ctr"/>
            <a:r>
              <a:rPr lang="en-US" b="1" dirty="0" smtClean="0"/>
              <a:t>Specific Aim #3: </a:t>
            </a:r>
            <a:r>
              <a:rPr lang="en-US" dirty="0" smtClean="0"/>
              <a:t>Identify proteins that are over- or under-expressed in </a:t>
            </a:r>
            <a:r>
              <a:rPr lang="en-US" i="1" dirty="0" smtClean="0"/>
              <a:t>HPRT1</a:t>
            </a:r>
            <a:r>
              <a:rPr lang="en-US" dirty="0" smtClean="0"/>
              <a:t>-mutant mice</a:t>
            </a:r>
            <a:endParaRPr lang="en-US" b="1" dirty="0"/>
          </a:p>
        </p:txBody>
      </p:sp>
    </p:spTree>
    <p:extLst>
      <p:ext uri="{BB962C8B-B14F-4D97-AF65-F5344CB8AC3E}">
        <p14:creationId xmlns:p14="http://schemas.microsoft.com/office/powerpoint/2010/main" val="15481394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886700" cy="1325563"/>
          </a:xfrm>
        </p:spPr>
        <p:txBody>
          <a:bodyPr/>
          <a:lstStyle/>
          <a:p>
            <a:r>
              <a:rPr lang="en-US" dirty="0" smtClean="0"/>
              <a:t>Conclusions and Future Directions</a:t>
            </a:r>
            <a:endParaRPr lang="en-US" dirty="0"/>
          </a:p>
        </p:txBody>
      </p:sp>
    </p:spTree>
    <p:extLst>
      <p:ext uri="{BB962C8B-B14F-4D97-AF65-F5344CB8AC3E}">
        <p14:creationId xmlns:p14="http://schemas.microsoft.com/office/powerpoint/2010/main" val="26236010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TextBox 2"/>
          <p:cNvSpPr txBox="1"/>
          <p:nvPr/>
        </p:nvSpPr>
        <p:spPr>
          <a:xfrm>
            <a:off x="428625" y="1476375"/>
            <a:ext cx="8220075" cy="9848850"/>
          </a:xfrm>
          <a:prstGeom prst="rect">
            <a:avLst/>
          </a:prstGeom>
          <a:noFill/>
        </p:spPr>
        <p:txBody>
          <a:bodyPr wrap="square" rtlCol="0">
            <a:spAutoFit/>
          </a:bodyPr>
          <a:lstStyle/>
          <a:p>
            <a:pPr marL="228600" indent="-228600">
              <a:buFont typeface="+mj-lt"/>
              <a:buAutoNum type="arabicPeriod"/>
            </a:pPr>
            <a:r>
              <a:rPr lang="en-US" sz="800" dirty="0">
                <a:hlinkClick r:id="rId3"/>
              </a:rPr>
              <a:t>http://</a:t>
            </a:r>
            <a:r>
              <a:rPr lang="en-US" sz="800" dirty="0" smtClean="0">
                <a:hlinkClick r:id="rId3"/>
              </a:rPr>
              <a:t>www.gnet.org/wp-content/uploads/explained-got-disease.jpg</a:t>
            </a:r>
            <a:endParaRPr lang="en-US" sz="800" dirty="0" smtClean="0"/>
          </a:p>
          <a:p>
            <a:pPr marL="228600" indent="-228600">
              <a:buFont typeface="+mj-lt"/>
              <a:buAutoNum type="arabicPeriod"/>
            </a:pPr>
            <a:r>
              <a:rPr lang="en-US" sz="800" dirty="0">
                <a:hlinkClick r:id="rId4"/>
              </a:rPr>
              <a:t>http://</a:t>
            </a:r>
            <a:r>
              <a:rPr lang="en-US" sz="800" dirty="0" smtClean="0">
                <a:hlinkClick r:id="rId4"/>
              </a:rPr>
              <a:t>www.keystonekidney.com/images/about-kidney-stones.gif</a:t>
            </a:r>
            <a:endParaRPr lang="en-US" sz="800" dirty="0" smtClean="0"/>
          </a:p>
          <a:p>
            <a:pPr marL="228600" indent="-228600">
              <a:buFont typeface="+mj-lt"/>
              <a:buAutoNum type="arabicPeriod"/>
            </a:pPr>
            <a:r>
              <a:rPr lang="en-US" sz="800" dirty="0">
                <a:hlinkClick r:id="rId5"/>
              </a:rPr>
              <a:t>http://</a:t>
            </a:r>
            <a:r>
              <a:rPr lang="en-US" sz="800" dirty="0" smtClean="0">
                <a:hlinkClick r:id="rId5"/>
              </a:rPr>
              <a:t>simple-health-secrets.com/wp-content/uploads/2013/06/Lesch-Nyhan-Syndrome-4.jpg</a:t>
            </a:r>
            <a:endParaRPr lang="en-US" sz="800" dirty="0" smtClean="0"/>
          </a:p>
          <a:p>
            <a:pPr marL="228600" indent="-228600">
              <a:buFont typeface="+mj-lt"/>
              <a:buAutoNum type="arabicPeriod"/>
            </a:pPr>
            <a:r>
              <a:rPr lang="en-US" sz="800" dirty="0">
                <a:hlinkClick r:id="rId6"/>
              </a:rPr>
              <a:t>http://</a:t>
            </a:r>
            <a:r>
              <a:rPr lang="en-US" sz="800" dirty="0" smtClean="0">
                <a:hlinkClick r:id="rId6"/>
              </a:rPr>
              <a:t>medicalpictures.net/wp-content/uploads/2010/10/Lesch-Nyhan-Syndrome-pictures-3.jpg</a:t>
            </a:r>
            <a:endParaRPr lang="en-US" sz="800" dirty="0" smtClean="0"/>
          </a:p>
          <a:p>
            <a:pPr marL="228600" indent="-228600">
              <a:buFont typeface="+mj-lt"/>
              <a:buAutoNum type="arabicPeriod"/>
            </a:pPr>
            <a:r>
              <a:rPr lang="en-US" sz="800" dirty="0">
                <a:hlinkClick r:id="rId7"/>
              </a:rPr>
              <a:t>http://</a:t>
            </a:r>
            <a:r>
              <a:rPr lang="en-US" sz="800" dirty="0" smtClean="0">
                <a:hlinkClick r:id="rId7"/>
              </a:rPr>
              <a:t>www.ojrd.com/content/2/1/48/figure/F1</a:t>
            </a:r>
            <a:endParaRPr lang="en-US" sz="800" dirty="0" smtClean="0"/>
          </a:p>
          <a:p>
            <a:pPr marL="228600" indent="-228600">
              <a:buFont typeface="+mj-lt"/>
              <a:buAutoNum type="arabicPeriod"/>
            </a:pPr>
            <a:r>
              <a:rPr lang="en-US" sz="800" dirty="0">
                <a:hlinkClick r:id="rId8"/>
              </a:rPr>
              <a:t>http://4.bp.blogspot.com/-</a:t>
            </a:r>
            <a:r>
              <a:rPr lang="en-US" sz="800" dirty="0" smtClean="0">
                <a:hlinkClick r:id="rId8"/>
              </a:rPr>
              <a:t>IZrB3OKIHH8/Uo7dqy5kLSI/AAAAAAAAABA/2ahaXRkqelg/s72-c/leshnyhan.jpg</a:t>
            </a:r>
            <a:endParaRPr lang="en-US" sz="800" dirty="0" smtClean="0"/>
          </a:p>
          <a:p>
            <a:pPr marL="228600" indent="-228600">
              <a:buFont typeface="+mj-lt"/>
              <a:buAutoNum type="arabicPeriod"/>
            </a:pPr>
            <a:r>
              <a:rPr lang="en-US" sz="800" dirty="0">
                <a:hlinkClick r:id="rId9"/>
              </a:rPr>
              <a:t>http://</a:t>
            </a:r>
            <a:r>
              <a:rPr lang="en-US" sz="800" dirty="0" smtClean="0">
                <a:hlinkClick r:id="rId9"/>
              </a:rPr>
              <a:t>www.movementdisorders.org/MDS-Files1/Journals/Images/CPJ-Volume-1-Issue-3/mdc312040-fig-0001.png</a:t>
            </a:r>
            <a:endParaRPr lang="en-US" sz="800" dirty="0" smtClean="0"/>
          </a:p>
          <a:p>
            <a:pPr marL="228600" indent="-228600">
              <a:buFont typeface="+mj-lt"/>
              <a:buAutoNum type="arabicPeriod"/>
            </a:pPr>
            <a:r>
              <a:rPr lang="en-US" sz="800" dirty="0">
                <a:hlinkClick r:id="rId10"/>
              </a:rPr>
              <a:t>http://</a:t>
            </a:r>
            <a:r>
              <a:rPr lang="en-US" sz="800" dirty="0" smtClean="0">
                <a:hlinkClick r:id="rId10"/>
              </a:rPr>
              <a:t>www.cdb.riken.jp/jp/04_news/annual_reports/2006/WebHelp/common/lab1_07hlfig2.htm</a:t>
            </a:r>
            <a:endParaRPr lang="en-US" sz="800" dirty="0" smtClean="0"/>
          </a:p>
          <a:p>
            <a:pPr marL="228600" indent="-228600">
              <a:buFont typeface="+mj-lt"/>
              <a:buAutoNum type="arabicPeriod"/>
            </a:pPr>
            <a:r>
              <a:rPr lang="en-US" sz="800" dirty="0">
                <a:hlinkClick r:id="rId11"/>
              </a:rPr>
              <a:t>http://</a:t>
            </a:r>
            <a:r>
              <a:rPr lang="en-US" sz="800" dirty="0" smtClean="0">
                <a:hlinkClick r:id="rId11"/>
              </a:rPr>
              <a:t>drrajivdesaimd.com/wp-content/uploads/2013/06/dopamine-pathways.jpg</a:t>
            </a:r>
            <a:endParaRPr lang="en-US" sz="800" dirty="0" smtClean="0"/>
          </a:p>
          <a:p>
            <a:pPr marL="228600" indent="-228600">
              <a:buFont typeface="+mj-lt"/>
              <a:buAutoNum type="arabicPeriod"/>
            </a:pPr>
            <a:r>
              <a:rPr lang="en-US" sz="800" dirty="0">
                <a:hlinkClick r:id="rId12"/>
              </a:rPr>
              <a:t>http://www.stats.ox.ac.uk/~</a:t>
            </a:r>
            <a:r>
              <a:rPr lang="en-US" sz="800" dirty="0" smtClean="0">
                <a:hlinkClick r:id="rId12"/>
              </a:rPr>
              <a:t>hamer/images/complex.png</a:t>
            </a:r>
            <a:endParaRPr lang="en-US" sz="800" dirty="0" smtClean="0"/>
          </a:p>
          <a:p>
            <a:pPr marL="228600" indent="-228600">
              <a:buFont typeface="+mj-lt"/>
              <a:buAutoNum type="arabicPeriod"/>
            </a:pPr>
            <a:r>
              <a:rPr lang="en-US" sz="800" dirty="0">
                <a:hlinkClick r:id="rId13"/>
              </a:rPr>
              <a:t>http://</a:t>
            </a:r>
            <a:r>
              <a:rPr lang="en-US" sz="800" dirty="0" smtClean="0">
                <a:hlinkClick r:id="rId13"/>
              </a:rPr>
              <a:t>www.posturologiaclinica.net/img/rx_cranio_brain_02.jpg</a:t>
            </a:r>
            <a:endParaRPr lang="en-US" sz="800" dirty="0" smtClean="0"/>
          </a:p>
          <a:p>
            <a:pPr marL="228600" indent="-228600">
              <a:buFont typeface="+mj-lt"/>
              <a:buAutoNum type="arabicPeriod"/>
            </a:pPr>
            <a:endParaRPr lang="en-US" sz="800" dirty="0" smtClean="0"/>
          </a:p>
          <a:p>
            <a:pPr marL="228600" indent="-228600">
              <a:buFont typeface="+mj-lt"/>
              <a:buAutoNum type="arabicPeriod"/>
            </a:pPr>
            <a:endParaRPr lang="en-US" sz="800" dirty="0"/>
          </a:p>
          <a:p>
            <a:pPr marL="228600" indent="-228600">
              <a:buFont typeface="+mj-lt"/>
              <a:buAutoNum type="arabicPeriod"/>
            </a:pPr>
            <a:endParaRPr lang="en-US" sz="800" dirty="0" smtClean="0"/>
          </a:p>
          <a:p>
            <a:pPr marL="228600" indent="-228600">
              <a:buFont typeface="+mj-lt"/>
              <a:buAutoNum type="arabicPeriod"/>
            </a:pPr>
            <a:r>
              <a:rPr lang="en-US" sz="800" dirty="0"/>
              <a:t>Torres RJ and </a:t>
            </a:r>
            <a:r>
              <a:rPr lang="en-US" sz="800" dirty="0" err="1"/>
              <a:t>Puig</a:t>
            </a:r>
            <a:r>
              <a:rPr lang="en-US" sz="800" dirty="0"/>
              <a:t> JG. (2007). Hypoxanthine-guanine </a:t>
            </a:r>
            <a:r>
              <a:rPr lang="en-US" sz="800" dirty="0" err="1"/>
              <a:t>phosophoribosyltransferase</a:t>
            </a:r>
            <a:r>
              <a:rPr lang="en-US" sz="800" dirty="0"/>
              <a:t> (HPRT) deficiency: Lesch-Nyhan syndrome. </a:t>
            </a:r>
            <a:r>
              <a:rPr lang="en-US" sz="800" i="1" dirty="0" err="1"/>
              <a:t>Orphanet</a:t>
            </a:r>
            <a:r>
              <a:rPr lang="en-US" sz="800" i="1" dirty="0"/>
              <a:t> Journal of Rare Diseases, 2, </a:t>
            </a:r>
            <a:r>
              <a:rPr lang="en-US" sz="800" dirty="0"/>
              <a:t>48. </a:t>
            </a:r>
            <a:r>
              <a:rPr lang="en-US" sz="800" dirty="0" smtClean="0"/>
              <a:t>doi:10.1186/1750-1172-2-48</a:t>
            </a:r>
          </a:p>
          <a:p>
            <a:pPr marL="228600" indent="-228600">
              <a:buFont typeface="+mj-lt"/>
              <a:buAutoNum type="arabicPeriod"/>
            </a:pPr>
            <a:r>
              <a:rPr lang="en-US" sz="800" dirty="0"/>
              <a:t>Torres RJ, </a:t>
            </a:r>
            <a:r>
              <a:rPr lang="en-US" sz="800" dirty="0" err="1"/>
              <a:t>Mateos</a:t>
            </a:r>
            <a:r>
              <a:rPr lang="en-US" sz="800" dirty="0"/>
              <a:t> FA, </a:t>
            </a:r>
            <a:r>
              <a:rPr lang="en-US" sz="800" dirty="0" err="1"/>
              <a:t>Molano</a:t>
            </a:r>
            <a:r>
              <a:rPr lang="en-US" sz="800" dirty="0"/>
              <a:t> J, </a:t>
            </a:r>
            <a:r>
              <a:rPr lang="en-US" sz="800" dirty="0" err="1"/>
              <a:t>Gathoff</a:t>
            </a:r>
            <a:r>
              <a:rPr lang="en-US" sz="800" dirty="0"/>
              <a:t> BS, O'Neill JP, </a:t>
            </a:r>
            <a:r>
              <a:rPr lang="en-US" sz="800" dirty="0" err="1"/>
              <a:t>Gundel</a:t>
            </a:r>
            <a:r>
              <a:rPr lang="en-US" sz="800" dirty="0"/>
              <a:t> RM, </a:t>
            </a:r>
            <a:r>
              <a:rPr lang="en-US" sz="800" dirty="0" err="1"/>
              <a:t>Trombley</a:t>
            </a:r>
            <a:r>
              <a:rPr lang="en-US" sz="800" dirty="0"/>
              <a:t> L, </a:t>
            </a:r>
            <a:r>
              <a:rPr lang="en-US" sz="800" dirty="0" err="1"/>
              <a:t>Puig</a:t>
            </a:r>
            <a:r>
              <a:rPr lang="en-US" sz="800" dirty="0"/>
              <a:t> JG. (2000). Molecular basis of hypoxanthine-guanine phosphoribosyltransferase deficiency in thirteen Spanish families. </a:t>
            </a:r>
            <a:r>
              <a:rPr lang="en-US" sz="800" i="1" dirty="0"/>
              <a:t>Hum Mutat,15,</a:t>
            </a:r>
            <a:r>
              <a:rPr lang="en-US" sz="800" dirty="0"/>
              <a:t> 383</a:t>
            </a:r>
            <a:r>
              <a:rPr lang="en-US" sz="800" dirty="0" smtClean="0"/>
              <a:t>.</a:t>
            </a:r>
          </a:p>
          <a:p>
            <a:pPr marL="228600" indent="-228600">
              <a:buFont typeface="+mj-lt"/>
              <a:buAutoNum type="arabicPeriod"/>
            </a:pPr>
            <a:r>
              <a:rPr lang="en-US" sz="800" dirty="0"/>
              <a:t>Jinnah HA, De Gregorio L, Harris JC, </a:t>
            </a:r>
            <a:r>
              <a:rPr lang="en-US" sz="800" dirty="0" err="1"/>
              <a:t>Nyhan</a:t>
            </a:r>
            <a:r>
              <a:rPr lang="en-US" sz="800" dirty="0"/>
              <a:t> WL, O'Neill JP. (2000). The spectrum of inherited mutations causing HPRT deficiency: 75 new cases and a review of 196 previously reported cases. </a:t>
            </a:r>
            <a:r>
              <a:rPr lang="en-US" sz="800" i="1" dirty="0" err="1"/>
              <a:t>Mutat</a:t>
            </a:r>
            <a:r>
              <a:rPr lang="en-US" sz="800" i="1" dirty="0"/>
              <a:t> Res, 463, </a:t>
            </a:r>
            <a:r>
              <a:rPr lang="en-US" sz="800" dirty="0"/>
              <a:t>309-326</a:t>
            </a:r>
            <a:r>
              <a:rPr lang="en-US" sz="800" dirty="0" smtClean="0"/>
              <a:t>.</a:t>
            </a:r>
          </a:p>
          <a:p>
            <a:pPr marL="228600" indent="-228600">
              <a:buFont typeface="+mj-lt"/>
              <a:buAutoNum type="arabicPeriod"/>
            </a:pPr>
            <a:r>
              <a:rPr lang="en-US" sz="800" dirty="0"/>
              <a:t>Breese GR, Criswell HE, Duncan GE, Mueller RA. (1990). A dopamine deficiency model of Lesch-Nyhan disease – the neonatal-6-OHDA-lesioned rat. </a:t>
            </a:r>
            <a:r>
              <a:rPr lang="en-US" sz="800" i="1" dirty="0"/>
              <a:t>Brain Res Bull, 25,</a:t>
            </a:r>
            <a:r>
              <a:rPr lang="en-US" sz="800" dirty="0"/>
              <a:t> 477-484. DOI: </a:t>
            </a:r>
            <a:r>
              <a:rPr lang="en-US" sz="800" dirty="0" smtClean="0"/>
              <a:t>10.1016/0361-9230(90)90240-Z</a:t>
            </a:r>
          </a:p>
          <a:p>
            <a:pPr marL="228600" indent="-228600">
              <a:buFont typeface="+mj-lt"/>
              <a:buAutoNum type="arabicPeriod"/>
            </a:pPr>
            <a:r>
              <a:rPr lang="en-US" sz="800" dirty="0"/>
              <a:t>Ernst M, </a:t>
            </a:r>
            <a:r>
              <a:rPr lang="en-US" sz="800" dirty="0" err="1"/>
              <a:t>Zametkin</a:t>
            </a:r>
            <a:r>
              <a:rPr lang="en-US" sz="800" dirty="0"/>
              <a:t> AJ, </a:t>
            </a:r>
            <a:r>
              <a:rPr lang="en-US" sz="800" dirty="0" err="1"/>
              <a:t>Matochik</a:t>
            </a:r>
            <a:r>
              <a:rPr lang="en-US" sz="800" dirty="0"/>
              <a:t> JA, </a:t>
            </a:r>
            <a:r>
              <a:rPr lang="en-US" sz="800" dirty="0" err="1"/>
              <a:t>Pascualvaca</a:t>
            </a:r>
            <a:r>
              <a:rPr lang="en-US" sz="800" dirty="0"/>
              <a:t> D, </a:t>
            </a:r>
            <a:r>
              <a:rPr lang="en-US" sz="800" dirty="0" err="1"/>
              <a:t>Jons</a:t>
            </a:r>
            <a:r>
              <a:rPr lang="en-US" sz="800" dirty="0"/>
              <a:t> PH, Hardy C, Hankerson JG, </a:t>
            </a:r>
            <a:r>
              <a:rPr lang="en-US" sz="800" dirty="0" err="1"/>
              <a:t>Doudet</a:t>
            </a:r>
            <a:r>
              <a:rPr lang="en-US" sz="800" dirty="0"/>
              <a:t> DJ, Cohen RM. (1996). Presynaptic dopaminergic deficits in Lesch-Nyhan disease. </a:t>
            </a:r>
            <a:r>
              <a:rPr lang="en-US" sz="800" i="1" dirty="0"/>
              <a:t>New Engl. J Med, 334</a:t>
            </a:r>
            <a:r>
              <a:rPr lang="en-US" sz="800" dirty="0"/>
              <a:t>, 1568-1572. DOI: 10.1056/NEJM199606133342403</a:t>
            </a:r>
            <a:endParaRPr lang="en-US" sz="800" dirty="0" smtClean="0"/>
          </a:p>
          <a:p>
            <a:pPr marL="228600" indent="-228600">
              <a:buFont typeface="+mj-lt"/>
              <a:buAutoNum type="arabicPeriod"/>
            </a:pPr>
            <a:r>
              <a:rPr lang="en-US" sz="800" dirty="0"/>
              <a:t>"Lesch-Nyhan syndrome". Genetics Home Reference. US National Library of Medicine, Feb. 2013. Web. 24 Jan. 2015. </a:t>
            </a:r>
            <a:endParaRPr lang="en-US" sz="800" dirty="0" smtClean="0"/>
          </a:p>
          <a:p>
            <a:pPr marL="228600" indent="-228600">
              <a:buFont typeface="+mj-lt"/>
              <a:buAutoNum type="arabicPeriod"/>
            </a:pPr>
            <a:r>
              <a:rPr lang="en-US" sz="800" dirty="0"/>
              <a:t>"Lesch-Nyhan Syndrome". NYU </a:t>
            </a:r>
            <a:r>
              <a:rPr lang="en-US" sz="800" dirty="0" err="1"/>
              <a:t>Langone</a:t>
            </a:r>
            <a:r>
              <a:rPr lang="en-US" sz="800" dirty="0"/>
              <a:t> Medical Center. Aug. 2014. Web. 25 Jan. 2015</a:t>
            </a:r>
            <a:r>
              <a:rPr lang="en-US" sz="800" dirty="0" smtClean="0"/>
              <a:t>.</a:t>
            </a:r>
          </a:p>
          <a:p>
            <a:pPr marL="228600" indent="-228600">
              <a:buFont typeface="+mj-lt"/>
              <a:buAutoNum type="arabicPeriod"/>
            </a:pPr>
            <a:r>
              <a:rPr lang="en-US" sz="800" dirty="0"/>
              <a:t>"Gout". Mayo Clinic. 25 Nov. 2014. Web. 24 Jan. 2015</a:t>
            </a:r>
            <a:r>
              <a:rPr lang="en-US" sz="800" dirty="0" smtClean="0"/>
              <a:t>.</a:t>
            </a:r>
          </a:p>
          <a:p>
            <a:pPr marL="228600" indent="-228600">
              <a:buFont typeface="+mj-lt"/>
              <a:buAutoNum type="arabicPeriod"/>
            </a:pPr>
            <a:r>
              <a:rPr lang="en-US" sz="800" dirty="0" err="1"/>
              <a:t>García</a:t>
            </a:r>
            <a:r>
              <a:rPr lang="en-US" sz="800" dirty="0"/>
              <a:t> PJ, Torres JR, </a:t>
            </a:r>
            <a:r>
              <a:rPr lang="en-US" sz="800" dirty="0" err="1"/>
              <a:t>Mateos</a:t>
            </a:r>
            <a:r>
              <a:rPr lang="en-US" sz="800" dirty="0"/>
              <a:t> F, Ramos T, </a:t>
            </a:r>
            <a:r>
              <a:rPr lang="en-US" sz="800" dirty="0" err="1"/>
              <a:t>Arcas</a:t>
            </a:r>
            <a:r>
              <a:rPr lang="en-US" sz="800" dirty="0"/>
              <a:t> J, </a:t>
            </a:r>
            <a:r>
              <a:rPr lang="en-US" sz="800" dirty="0" err="1"/>
              <a:t>Buño</a:t>
            </a:r>
            <a:r>
              <a:rPr lang="en-US" sz="800" dirty="0"/>
              <a:t> A, O'Neill P. (2001). The spectrum of Hypoxanthine-Guanine Phosphoribosyltransferase (HPRT) deficiency. Clinical experience based on 22 patients from 18 Spanish families. </a:t>
            </a:r>
            <a:r>
              <a:rPr lang="en-US" sz="800" i="1" dirty="0"/>
              <a:t>Medicine (</a:t>
            </a:r>
            <a:r>
              <a:rPr lang="en-US" sz="800" i="1" dirty="0" err="1"/>
              <a:t>Balt</a:t>
            </a:r>
            <a:r>
              <a:rPr lang="en-US" sz="800" i="1" dirty="0"/>
              <a:t>), 80</a:t>
            </a:r>
            <a:r>
              <a:rPr lang="en-US" sz="800" dirty="0"/>
              <a:t>, 102-112</a:t>
            </a:r>
            <a:r>
              <a:rPr lang="en-US" sz="800" dirty="0" smtClean="0"/>
              <a:t>.</a:t>
            </a:r>
          </a:p>
          <a:p>
            <a:pPr marL="228600" indent="-228600">
              <a:buFont typeface="+mj-lt"/>
              <a:buAutoNum type="arabicPeriod"/>
            </a:pPr>
            <a:r>
              <a:rPr lang="en-US" sz="800" dirty="0"/>
              <a:t>"</a:t>
            </a:r>
            <a:r>
              <a:rPr lang="en-US" sz="800" dirty="0" err="1"/>
              <a:t>Dystonias</a:t>
            </a:r>
            <a:r>
              <a:rPr lang="en-US" sz="800" dirty="0"/>
              <a:t> Fact Sheet". National Institute of Neurological Disorders and Stroke. 12 Nov. 2014 Web. 24 Jan. 2015. </a:t>
            </a:r>
            <a:endParaRPr lang="en-US" sz="800" dirty="0" smtClean="0"/>
          </a:p>
          <a:p>
            <a:pPr marL="228600" indent="-228600">
              <a:buFont typeface="+mj-lt"/>
              <a:buAutoNum type="arabicPeriod"/>
            </a:pPr>
            <a:r>
              <a:rPr lang="en-US" sz="800" dirty="0" err="1"/>
              <a:t>Schretlen</a:t>
            </a:r>
            <a:r>
              <a:rPr lang="en-US" sz="800" dirty="0"/>
              <a:t> DJ, Harris JC, Park KS, Jinnah HA, del </a:t>
            </a:r>
            <a:r>
              <a:rPr lang="en-US" sz="800" dirty="0" err="1"/>
              <a:t>Pozo</a:t>
            </a:r>
            <a:r>
              <a:rPr lang="en-US" sz="800" dirty="0"/>
              <a:t> NO. (2001). Neurocognitive functioning in Lesch-Nyhan disease and partial hypoxanthine-guanine phosphoribosyltransferase deficiency. </a:t>
            </a:r>
            <a:r>
              <a:rPr lang="en-US" sz="800" i="1" dirty="0"/>
              <a:t>J </a:t>
            </a:r>
            <a:r>
              <a:rPr lang="en-US" sz="800" i="1" dirty="0" err="1"/>
              <a:t>Int</a:t>
            </a:r>
            <a:r>
              <a:rPr lang="en-US" sz="800" i="1" dirty="0"/>
              <a:t> </a:t>
            </a:r>
            <a:r>
              <a:rPr lang="en-US" sz="800" i="1" dirty="0" err="1"/>
              <a:t>Neuropsychol</a:t>
            </a:r>
            <a:r>
              <a:rPr lang="en-US" sz="800" i="1" dirty="0"/>
              <a:t> </a:t>
            </a:r>
            <a:r>
              <a:rPr lang="en-US" sz="800" i="1" dirty="0" err="1"/>
              <a:t>Soc</a:t>
            </a:r>
            <a:r>
              <a:rPr lang="en-US" sz="800" i="1" dirty="0"/>
              <a:t>, 7,</a:t>
            </a:r>
            <a:r>
              <a:rPr lang="en-US" sz="800" dirty="0"/>
              <a:t> 805-812</a:t>
            </a:r>
            <a:r>
              <a:rPr lang="en-US" sz="800" dirty="0" smtClean="0"/>
              <a:t>.</a:t>
            </a:r>
          </a:p>
          <a:p>
            <a:pPr marL="228600" indent="-228600">
              <a:buFont typeface="+mj-lt"/>
              <a:buAutoNum type="arabicPeriod"/>
            </a:pPr>
            <a:r>
              <a:rPr lang="en-US" sz="800" dirty="0"/>
              <a:t>Anderson LT, Ernst M. (1994). Self-injury in Lesch-Nyhan disease. </a:t>
            </a:r>
            <a:r>
              <a:rPr lang="en-US" sz="800" i="1" dirty="0"/>
              <a:t>J Autism Dev </a:t>
            </a:r>
            <a:r>
              <a:rPr lang="en-US" sz="800" i="1" dirty="0" err="1"/>
              <a:t>Disord</a:t>
            </a:r>
            <a:r>
              <a:rPr lang="en-US" sz="800" i="1" dirty="0"/>
              <a:t>, 24</a:t>
            </a:r>
            <a:r>
              <a:rPr lang="en-US" sz="800" dirty="0"/>
              <a:t>, 67-81</a:t>
            </a:r>
            <a:r>
              <a:rPr lang="en-US" sz="800" dirty="0" smtClean="0"/>
              <a:t>.</a:t>
            </a:r>
          </a:p>
          <a:p>
            <a:pPr marL="228600" indent="-228600">
              <a:buFont typeface="+mj-lt"/>
              <a:buAutoNum type="arabicPeriod"/>
            </a:pPr>
            <a:r>
              <a:rPr lang="en-US" sz="800" dirty="0"/>
              <a:t>Davidson BL, </a:t>
            </a:r>
            <a:r>
              <a:rPr lang="en-US" sz="800" dirty="0" err="1"/>
              <a:t>Tarle</a:t>
            </a:r>
            <a:r>
              <a:rPr lang="en-US" sz="800" dirty="0"/>
              <a:t> SA, </a:t>
            </a:r>
            <a:r>
              <a:rPr lang="en-US" sz="800" dirty="0" err="1"/>
              <a:t>Palella</a:t>
            </a:r>
            <a:r>
              <a:rPr lang="en-US" sz="800" dirty="0"/>
              <a:t> TD, Kelley WN. (1989). Molecular basis of hypoxanthine-guanine phosphoribosyltransferase deficiency in ten subjects determined by direct sequencing of amplified transcripts. </a:t>
            </a:r>
            <a:r>
              <a:rPr lang="en-US" sz="800" i="1" dirty="0"/>
              <a:t>J </a:t>
            </a:r>
            <a:r>
              <a:rPr lang="en-US" sz="800" i="1" dirty="0" err="1"/>
              <a:t>Clin</a:t>
            </a:r>
            <a:r>
              <a:rPr lang="en-US" sz="800" i="1" dirty="0"/>
              <a:t> Invest, 84,</a:t>
            </a:r>
            <a:r>
              <a:rPr lang="en-US" sz="800" dirty="0"/>
              <a:t> 342-346</a:t>
            </a:r>
            <a:r>
              <a:rPr lang="en-US" sz="800" dirty="0" smtClean="0"/>
              <a:t>.</a:t>
            </a:r>
          </a:p>
          <a:p>
            <a:pPr marL="228600" indent="-228600">
              <a:buFont typeface="+mj-lt"/>
              <a:buAutoNum type="arabicPeriod"/>
            </a:pPr>
            <a:r>
              <a:rPr lang="en-US" sz="800" dirty="0"/>
              <a:t>Olson L, </a:t>
            </a:r>
            <a:r>
              <a:rPr lang="en-US" sz="800" dirty="0" err="1"/>
              <a:t>Houlihan</a:t>
            </a:r>
            <a:r>
              <a:rPr lang="en-US" sz="800" dirty="0"/>
              <a:t> D. (2000). A review of behavioral treatments used for Lesch-Nyhan syndrome. </a:t>
            </a:r>
            <a:r>
              <a:rPr lang="en-US" sz="800" i="1" dirty="0" err="1"/>
              <a:t>Behav</a:t>
            </a:r>
            <a:r>
              <a:rPr lang="en-US" sz="800" i="1" dirty="0"/>
              <a:t> </a:t>
            </a:r>
            <a:r>
              <a:rPr lang="en-US" sz="800" i="1" dirty="0" err="1"/>
              <a:t>Modif</a:t>
            </a:r>
            <a:r>
              <a:rPr lang="en-US" sz="800" i="1" dirty="0"/>
              <a:t>, 24, </a:t>
            </a:r>
            <a:r>
              <a:rPr lang="en-US" sz="800" dirty="0"/>
              <a:t>202-222</a:t>
            </a:r>
            <a:r>
              <a:rPr lang="en-US" sz="800" dirty="0" smtClean="0"/>
              <a:t>.</a:t>
            </a:r>
          </a:p>
          <a:p>
            <a:pPr marL="228600" indent="-228600">
              <a:buFont typeface="+mj-lt"/>
              <a:buAutoNum type="arabicPeriod"/>
            </a:pPr>
            <a:r>
              <a:rPr lang="en-US" sz="800" dirty="0"/>
              <a:t>Gene Ontology Consortium. </a:t>
            </a:r>
            <a:r>
              <a:rPr lang="en-US" sz="800" dirty="0">
                <a:hlinkClick r:id="rId14"/>
              </a:rPr>
              <a:t>An Introduction to the Gene Ontology</a:t>
            </a:r>
            <a:r>
              <a:rPr lang="en-US" sz="800" dirty="0"/>
              <a:t>. Accessed 26 February 2015</a:t>
            </a:r>
            <a:r>
              <a:rPr lang="en-US" sz="800" dirty="0" smtClean="0"/>
              <a:t>.</a:t>
            </a:r>
          </a:p>
          <a:p>
            <a:pPr marL="228600" indent="-228600">
              <a:buFont typeface="+mj-lt"/>
              <a:buAutoNum type="arabicPeriod"/>
            </a:pPr>
            <a:r>
              <a:rPr lang="en-US" sz="800" dirty="0"/>
              <a:t>Herron, J.C. and Freeman S. (2014). Evolutionary Analysis: Fifth Edition. Glenview, IL: Pearson Education, Inc</a:t>
            </a:r>
            <a:r>
              <a:rPr lang="en-US" sz="800" dirty="0" smtClean="0"/>
              <a:t>.</a:t>
            </a:r>
          </a:p>
          <a:p>
            <a:pPr marL="228600" indent="-228600">
              <a:buFont typeface="+mj-lt"/>
              <a:buAutoNum type="arabicPeriod"/>
            </a:pPr>
            <a:r>
              <a:rPr lang="en-US" sz="800" dirty="0" err="1"/>
              <a:t>Delsuc</a:t>
            </a:r>
            <a:r>
              <a:rPr lang="en-US" sz="800" dirty="0"/>
              <a:t> F, </a:t>
            </a:r>
            <a:r>
              <a:rPr lang="en-US" sz="800" dirty="0" err="1"/>
              <a:t>Brinkmann</a:t>
            </a:r>
            <a:r>
              <a:rPr lang="en-US" sz="800" dirty="0"/>
              <a:t> H, Philippe H. (2005). </a:t>
            </a:r>
            <a:r>
              <a:rPr lang="en-US" sz="800" dirty="0" err="1"/>
              <a:t>Phylogenomics</a:t>
            </a:r>
            <a:r>
              <a:rPr lang="en-US" sz="800" dirty="0"/>
              <a:t> and the reconstruction of the tree of life. </a:t>
            </a:r>
            <a:r>
              <a:rPr lang="en-US" sz="800" i="1" dirty="0"/>
              <a:t>Nat Rev Genet 6</a:t>
            </a:r>
            <a:r>
              <a:rPr lang="en-US" sz="800" dirty="0"/>
              <a:t>:361-375</a:t>
            </a:r>
            <a:r>
              <a:rPr lang="en-US" sz="800" dirty="0" smtClean="0"/>
              <a:t>.</a:t>
            </a:r>
          </a:p>
          <a:p>
            <a:pPr marL="228600" indent="-228600">
              <a:buFont typeface="+mj-lt"/>
              <a:buAutoNum type="arabicPeriod"/>
            </a:pPr>
            <a:r>
              <a:rPr lang="en-US" sz="800" dirty="0"/>
              <a:t>About BLAST </a:t>
            </a:r>
            <a:r>
              <a:rPr lang="en-US" sz="800" dirty="0">
                <a:hlinkClick r:id="rId15"/>
              </a:rPr>
              <a:t>http://www.ncbi.nlm.nih.gov/books/NBK1734/</a:t>
            </a:r>
            <a:endParaRPr lang="en-US" sz="800" dirty="0" smtClean="0"/>
          </a:p>
          <a:p>
            <a:endParaRPr lang="en-US" sz="800" dirty="0"/>
          </a:p>
          <a:p>
            <a:endParaRPr lang="en-US" sz="800" dirty="0" smtClean="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a:p>
            <a:endParaRPr lang="en-US" sz="800" dirty="0" smtClean="0"/>
          </a:p>
          <a:p>
            <a:endParaRPr lang="en-US" sz="800" dirty="0"/>
          </a:p>
        </p:txBody>
      </p:sp>
    </p:spTree>
    <p:extLst>
      <p:ext uri="{BB962C8B-B14F-4D97-AF65-F5344CB8AC3E}">
        <p14:creationId xmlns:p14="http://schemas.microsoft.com/office/powerpoint/2010/main" val="145198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375" y="0"/>
            <a:ext cx="7886700" cy="1325563"/>
          </a:xfrm>
        </p:spPr>
        <p:txBody>
          <a:bodyPr/>
          <a:lstStyle/>
          <a:p>
            <a:r>
              <a:rPr lang="en-US" dirty="0" smtClean="0"/>
              <a:t>What is Lesch-Nyhan Syndrome?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2" y="1028696"/>
            <a:ext cx="3361191" cy="2786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3" y="3952873"/>
            <a:ext cx="3361191" cy="2705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19650" y="1867674"/>
            <a:ext cx="3733800" cy="3539430"/>
          </a:xfrm>
          <a:prstGeom prst="rect">
            <a:avLst/>
          </a:prstGeom>
          <a:noFill/>
        </p:spPr>
        <p:txBody>
          <a:bodyPr wrap="square" rtlCol="0">
            <a:spAutoFit/>
          </a:bodyPr>
          <a:lstStyle/>
          <a:p>
            <a:r>
              <a:rPr lang="en-US" sz="3200" dirty="0" smtClean="0"/>
              <a:t>Gouty arthritis</a:t>
            </a:r>
          </a:p>
          <a:p>
            <a:pPr>
              <a:lnSpc>
                <a:spcPct val="50000"/>
              </a:lnSpc>
            </a:pPr>
            <a:endParaRPr lang="en-US" sz="3200" dirty="0" smtClean="0"/>
          </a:p>
          <a:p>
            <a:r>
              <a:rPr lang="en-US" sz="3200" dirty="0" smtClean="0"/>
              <a:t>Kidney stones</a:t>
            </a:r>
          </a:p>
          <a:p>
            <a:pPr>
              <a:lnSpc>
                <a:spcPct val="50000"/>
              </a:lnSpc>
            </a:pPr>
            <a:endParaRPr lang="en-US" sz="3200" dirty="0" smtClean="0"/>
          </a:p>
          <a:p>
            <a:r>
              <a:rPr lang="en-US" sz="3200" dirty="0" smtClean="0"/>
              <a:t>Loss of motor control</a:t>
            </a:r>
          </a:p>
          <a:p>
            <a:pPr>
              <a:lnSpc>
                <a:spcPct val="50000"/>
              </a:lnSpc>
            </a:pPr>
            <a:endParaRPr lang="en-US" sz="3200" dirty="0" smtClean="0"/>
          </a:p>
          <a:p>
            <a:r>
              <a:rPr lang="en-US" sz="3200" dirty="0" smtClean="0"/>
              <a:t>Cognitive problems</a:t>
            </a:r>
          </a:p>
          <a:p>
            <a:pPr>
              <a:lnSpc>
                <a:spcPct val="50000"/>
              </a:lnSpc>
            </a:pPr>
            <a:endParaRPr lang="en-US" sz="3200" dirty="0" smtClean="0"/>
          </a:p>
          <a:p>
            <a:r>
              <a:rPr lang="en-US" sz="3200" dirty="0" smtClean="0"/>
              <a:t>Self-Injury</a:t>
            </a:r>
            <a:endParaRPr lang="en-US" sz="3200" dirty="0"/>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1302" y="1266822"/>
            <a:ext cx="4730495" cy="5372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589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Lesch-Nyhan Syndrome?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6638" y="2214564"/>
            <a:ext cx="2665087" cy="3224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11000" r="19000"/>
          <a:stretch/>
        </p:blipFill>
        <p:spPr bwMode="auto">
          <a:xfrm>
            <a:off x="4795837" y="1975732"/>
            <a:ext cx="2911587" cy="370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76462" y="6005811"/>
            <a:ext cx="5462588" cy="369332"/>
          </a:xfrm>
          <a:prstGeom prst="rect">
            <a:avLst/>
          </a:prstGeom>
        </p:spPr>
        <p:txBody>
          <a:bodyPr wrap="square">
            <a:spAutoFit/>
          </a:bodyPr>
          <a:lstStyle/>
          <a:p>
            <a:r>
              <a:rPr lang="en-US" dirty="0">
                <a:hlinkClick r:id="rId4"/>
              </a:rPr>
              <a:t>https://</a:t>
            </a:r>
            <a:r>
              <a:rPr lang="en-US" dirty="0" smtClean="0">
                <a:hlinkClick r:id="rId4"/>
              </a:rPr>
              <a:t>www.youtube.com/watch?v=1U6LDpF_LFE</a:t>
            </a:r>
            <a:endParaRPr lang="en-US" dirty="0" smtClean="0"/>
          </a:p>
        </p:txBody>
      </p:sp>
    </p:spTree>
    <p:extLst>
      <p:ext uri="{BB962C8B-B14F-4D97-AF65-F5344CB8AC3E}">
        <p14:creationId xmlns:p14="http://schemas.microsoft.com/office/powerpoint/2010/main" val="2004699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5" y="0"/>
            <a:ext cx="8774192" cy="1325563"/>
          </a:xfrm>
        </p:spPr>
        <p:txBody>
          <a:bodyPr/>
          <a:lstStyle/>
          <a:p>
            <a:r>
              <a:rPr lang="en-US" dirty="0" smtClean="0"/>
              <a:t>What causes Lesch-Nyhan Syndrome?</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942975"/>
            <a:ext cx="8964692" cy="5781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4362450" y="6181725"/>
            <a:ext cx="1266825" cy="542925"/>
          </a:xfrm>
          <a:prstGeom prst="ellipse">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14325" y="3067050"/>
            <a:ext cx="5581650" cy="365760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quot;No&quot; Symbol 3"/>
          <p:cNvSpPr/>
          <p:nvPr/>
        </p:nvSpPr>
        <p:spPr>
          <a:xfrm>
            <a:off x="2619375" y="3933370"/>
            <a:ext cx="1743075" cy="1791155"/>
          </a:xfrm>
          <a:prstGeom prst="noSmoking">
            <a:avLst/>
          </a:prstGeom>
          <a:solidFill>
            <a:srgbClr val="FF0000"/>
          </a:solidFill>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Up Arrow 4"/>
          <p:cNvSpPr/>
          <p:nvPr/>
        </p:nvSpPr>
        <p:spPr>
          <a:xfrm>
            <a:off x="1333500" y="4895850"/>
            <a:ext cx="228600" cy="590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Up Arrow 6"/>
          <p:cNvSpPr/>
          <p:nvPr/>
        </p:nvSpPr>
        <p:spPr>
          <a:xfrm>
            <a:off x="5495925" y="6115050"/>
            <a:ext cx="228600" cy="590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Up Arrow 7"/>
          <p:cNvSpPr/>
          <p:nvPr/>
        </p:nvSpPr>
        <p:spPr>
          <a:xfrm>
            <a:off x="5495925" y="5438775"/>
            <a:ext cx="228600" cy="590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Up Arrow 8"/>
          <p:cNvSpPr/>
          <p:nvPr/>
        </p:nvSpPr>
        <p:spPr>
          <a:xfrm>
            <a:off x="5495925" y="4743450"/>
            <a:ext cx="228600" cy="59055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5301" y="1162050"/>
            <a:ext cx="2752724" cy="1200329"/>
          </a:xfrm>
          <a:prstGeom prst="rect">
            <a:avLst/>
          </a:prstGeom>
          <a:noFill/>
        </p:spPr>
        <p:txBody>
          <a:bodyPr wrap="square" rtlCol="0">
            <a:spAutoFit/>
          </a:bodyPr>
          <a:lstStyle/>
          <a:p>
            <a:r>
              <a:rPr lang="en-US" sz="2400" dirty="0" smtClean="0">
                <a:solidFill>
                  <a:srgbClr val="0070C0"/>
                </a:solidFill>
              </a:rPr>
              <a:t>Excess uric acid </a:t>
            </a:r>
            <a:r>
              <a:rPr lang="en-US" sz="2400" dirty="0" smtClean="0">
                <a:solidFill>
                  <a:srgbClr val="0070C0"/>
                </a:solidFill>
                <a:sym typeface="Wingdings" panose="05000000000000000000" pitchFamily="2" charset="2"/>
              </a:rPr>
              <a:t> gout and kidney stones</a:t>
            </a:r>
            <a:endParaRPr lang="en-US" sz="2400" dirty="0">
              <a:solidFill>
                <a:srgbClr val="0070C0"/>
              </a:solidFill>
            </a:endParaRPr>
          </a:p>
        </p:txBody>
      </p:sp>
      <p:sp>
        <p:nvSpPr>
          <p:cNvPr id="12" name="TextBox 11"/>
          <p:cNvSpPr txBox="1"/>
          <p:nvPr/>
        </p:nvSpPr>
        <p:spPr>
          <a:xfrm>
            <a:off x="6553201" y="1600200"/>
            <a:ext cx="2438400" cy="1569660"/>
          </a:xfrm>
          <a:prstGeom prst="rect">
            <a:avLst/>
          </a:prstGeom>
          <a:noFill/>
        </p:spPr>
        <p:txBody>
          <a:bodyPr wrap="square" rtlCol="0">
            <a:spAutoFit/>
          </a:bodyPr>
          <a:lstStyle/>
          <a:p>
            <a:r>
              <a:rPr lang="en-US" sz="2400" dirty="0" smtClean="0">
                <a:solidFill>
                  <a:srgbClr val="0070C0"/>
                </a:solidFill>
              </a:rPr>
              <a:t>**Unknown mechanism </a:t>
            </a:r>
            <a:r>
              <a:rPr lang="en-US" sz="2400" dirty="0" smtClean="0">
                <a:solidFill>
                  <a:srgbClr val="0070C0"/>
                </a:solidFill>
                <a:sym typeface="Wingdings" panose="05000000000000000000" pitchFamily="2" charset="2"/>
              </a:rPr>
              <a:t> neurological symptoms</a:t>
            </a:r>
            <a:endParaRPr lang="en-US" sz="2400" dirty="0">
              <a:solidFill>
                <a:srgbClr val="0070C0"/>
              </a:solidFill>
            </a:endParaRPr>
          </a:p>
        </p:txBody>
      </p:sp>
    </p:spTree>
    <p:extLst>
      <p:ext uri="{BB962C8B-B14F-4D97-AF65-F5344CB8AC3E}">
        <p14:creationId xmlns:p14="http://schemas.microsoft.com/office/powerpoint/2010/main" val="399138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5" grpId="0" animBg="1"/>
      <p:bldP spid="7" grpId="0" animBg="1"/>
      <p:bldP spid="8" grpId="0" animBg="1"/>
      <p:bldP spid="9" grpId="0" animBg="1"/>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&gt;300 mutations in </a:t>
            </a:r>
            <a:r>
              <a:rPr lang="en-US" i="1" dirty="0" smtClean="0"/>
              <a:t>HPRT1 </a:t>
            </a:r>
            <a:r>
              <a:rPr lang="en-US" dirty="0" smtClean="0"/>
              <a:t>are known to cause LNS</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5423" y="4104504"/>
            <a:ext cx="7200901" cy="1066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43300" y="5791200"/>
            <a:ext cx="2505075" cy="523220"/>
          </a:xfrm>
          <a:prstGeom prst="rect">
            <a:avLst/>
          </a:prstGeom>
          <a:noFill/>
        </p:spPr>
        <p:txBody>
          <a:bodyPr wrap="square" rtlCol="0">
            <a:spAutoFit/>
          </a:bodyPr>
          <a:lstStyle/>
          <a:p>
            <a:pPr algn="ctr"/>
            <a:r>
              <a:rPr lang="en-US" sz="2800" i="1" dirty="0" smtClean="0"/>
              <a:t>HPRT1</a:t>
            </a:r>
            <a:r>
              <a:rPr lang="en-US" i="1" dirty="0" smtClean="0"/>
              <a:t> </a:t>
            </a:r>
            <a:r>
              <a:rPr lang="en-US" sz="2800" dirty="0" smtClean="0"/>
              <a:t>gene</a:t>
            </a:r>
            <a:endParaRPr lang="en-US" i="1" dirty="0"/>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2886" y="3906533"/>
            <a:ext cx="1704975" cy="1182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628900" y="2295523"/>
            <a:ext cx="4143375" cy="1200329"/>
          </a:xfrm>
          <a:prstGeom prst="rect">
            <a:avLst/>
          </a:prstGeom>
          <a:noFill/>
        </p:spPr>
        <p:txBody>
          <a:bodyPr wrap="square" rtlCol="0">
            <a:spAutoFit/>
          </a:bodyPr>
          <a:lstStyle/>
          <a:p>
            <a:pPr algn="ctr"/>
            <a:r>
              <a:rPr lang="en-US" sz="2400" dirty="0" smtClean="0"/>
              <a:t>Point mutations</a:t>
            </a:r>
          </a:p>
          <a:p>
            <a:pPr algn="ctr"/>
            <a:r>
              <a:rPr lang="en-US" sz="2400" dirty="0" smtClean="0"/>
              <a:t>Loss-of-function mutations</a:t>
            </a:r>
          </a:p>
          <a:p>
            <a:pPr algn="ctr"/>
            <a:r>
              <a:rPr lang="en-US" sz="2400" dirty="0" smtClean="0"/>
              <a:t>Change in size, shape</a:t>
            </a:r>
            <a:endParaRPr lang="en-US" sz="2400" dirty="0"/>
          </a:p>
        </p:txBody>
      </p:sp>
      <p:sp>
        <p:nvSpPr>
          <p:cNvPr id="17" name="&quot;No&quot; Symbol 16"/>
          <p:cNvSpPr/>
          <p:nvPr/>
        </p:nvSpPr>
        <p:spPr>
          <a:xfrm>
            <a:off x="4162425" y="3906533"/>
            <a:ext cx="1571625" cy="1522717"/>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4774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ed Rectangle 51"/>
          <p:cNvSpPr/>
          <p:nvPr/>
        </p:nvSpPr>
        <p:spPr>
          <a:xfrm>
            <a:off x="2063577" y="4806096"/>
            <a:ext cx="4722342"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50" name="Rounded Rectangle 49"/>
          <p:cNvSpPr/>
          <p:nvPr/>
        </p:nvSpPr>
        <p:spPr>
          <a:xfrm>
            <a:off x="2063577" y="3925237"/>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9" name="Rounded Rectangle 48"/>
          <p:cNvSpPr/>
          <p:nvPr/>
        </p:nvSpPr>
        <p:spPr>
          <a:xfrm>
            <a:off x="2063577" y="3042133"/>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8" name="Rounded Rectangle 47"/>
          <p:cNvSpPr/>
          <p:nvPr/>
        </p:nvSpPr>
        <p:spPr>
          <a:xfrm>
            <a:off x="2063577" y="2165323"/>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 name="Rounded Rectangle 1"/>
          <p:cNvSpPr/>
          <p:nvPr/>
        </p:nvSpPr>
        <p:spPr>
          <a:xfrm>
            <a:off x="2063577" y="1323548"/>
            <a:ext cx="4809663"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Rounded Rectangle 2"/>
          <p:cNvSpPr/>
          <p:nvPr/>
        </p:nvSpPr>
        <p:spPr>
          <a:xfrm>
            <a:off x="2675238" y="1201312"/>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0000"/>
              </a:solidFill>
            </a:endParaRPr>
          </a:p>
        </p:txBody>
      </p:sp>
      <p:sp>
        <p:nvSpPr>
          <p:cNvPr id="8" name="Rounded Rectangle 7"/>
          <p:cNvSpPr/>
          <p:nvPr/>
        </p:nvSpPr>
        <p:spPr>
          <a:xfrm>
            <a:off x="2675237" y="2043089"/>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0000"/>
              </a:solidFill>
            </a:endParaRPr>
          </a:p>
        </p:txBody>
      </p:sp>
      <p:sp>
        <p:nvSpPr>
          <p:cNvPr id="9" name="Rounded Rectangle 8"/>
          <p:cNvSpPr/>
          <p:nvPr/>
        </p:nvSpPr>
        <p:spPr>
          <a:xfrm>
            <a:off x="2681308" y="2908295"/>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0000"/>
              </a:solidFill>
            </a:endParaRPr>
          </a:p>
        </p:txBody>
      </p:sp>
      <p:sp>
        <p:nvSpPr>
          <p:cNvPr id="10" name="Rounded Rectangle 9"/>
          <p:cNvSpPr/>
          <p:nvPr/>
        </p:nvSpPr>
        <p:spPr>
          <a:xfrm>
            <a:off x="2681308" y="3787299"/>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0000"/>
              </a:solidFill>
            </a:endParaRPr>
          </a:p>
        </p:txBody>
      </p:sp>
      <p:sp>
        <p:nvSpPr>
          <p:cNvPr id="14" name="Rounded Rectangle 13"/>
          <p:cNvSpPr/>
          <p:nvPr/>
        </p:nvSpPr>
        <p:spPr>
          <a:xfrm>
            <a:off x="2624007" y="4683860"/>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0000"/>
              </a:solidFill>
            </a:endParaRPr>
          </a:p>
        </p:txBody>
      </p:sp>
      <p:sp>
        <p:nvSpPr>
          <p:cNvPr id="16" name="TextBox 15"/>
          <p:cNvSpPr txBox="1"/>
          <p:nvPr/>
        </p:nvSpPr>
        <p:spPr>
          <a:xfrm>
            <a:off x="5993027" y="1264527"/>
            <a:ext cx="1128584" cy="369332"/>
          </a:xfrm>
          <a:prstGeom prst="rect">
            <a:avLst/>
          </a:prstGeom>
          <a:noFill/>
        </p:spPr>
        <p:txBody>
          <a:bodyPr wrap="square" rtlCol="0">
            <a:spAutoFit/>
          </a:bodyPr>
          <a:lstStyle/>
          <a:p>
            <a:r>
              <a:rPr lang="en-US" dirty="0" smtClean="0">
                <a:solidFill>
                  <a:schemeClr val="bg1"/>
                </a:solidFill>
              </a:rPr>
              <a:t>218 aa</a:t>
            </a:r>
            <a:endParaRPr lang="en-US" dirty="0">
              <a:solidFill>
                <a:schemeClr val="bg1"/>
              </a:solidFill>
            </a:endParaRPr>
          </a:p>
        </p:txBody>
      </p:sp>
      <p:sp>
        <p:nvSpPr>
          <p:cNvPr id="21" name="TextBox 20"/>
          <p:cNvSpPr txBox="1"/>
          <p:nvPr/>
        </p:nvSpPr>
        <p:spPr>
          <a:xfrm>
            <a:off x="6221627" y="4752821"/>
            <a:ext cx="1128584" cy="369332"/>
          </a:xfrm>
          <a:prstGeom prst="rect">
            <a:avLst/>
          </a:prstGeom>
          <a:noFill/>
        </p:spPr>
        <p:txBody>
          <a:bodyPr wrap="square" rtlCol="0">
            <a:spAutoFit/>
          </a:bodyPr>
          <a:lstStyle/>
          <a:p>
            <a:r>
              <a:rPr lang="en-US" dirty="0" smtClean="0">
                <a:solidFill>
                  <a:schemeClr val="bg1"/>
                </a:solidFill>
              </a:rPr>
              <a:t>214</a:t>
            </a:r>
            <a:endParaRPr lang="en-US" dirty="0">
              <a:solidFill>
                <a:schemeClr val="bg1"/>
              </a:solidFill>
            </a:endParaRPr>
          </a:p>
        </p:txBody>
      </p:sp>
      <p:sp>
        <p:nvSpPr>
          <p:cNvPr id="23" name="TextBox 22"/>
          <p:cNvSpPr txBox="1"/>
          <p:nvPr/>
        </p:nvSpPr>
        <p:spPr>
          <a:xfrm>
            <a:off x="168190" y="1218360"/>
            <a:ext cx="1194486" cy="461665"/>
          </a:xfrm>
          <a:prstGeom prst="rect">
            <a:avLst/>
          </a:prstGeom>
          <a:noFill/>
        </p:spPr>
        <p:txBody>
          <a:bodyPr wrap="square" rtlCol="0">
            <a:spAutoFit/>
          </a:bodyPr>
          <a:lstStyle/>
          <a:p>
            <a:r>
              <a:rPr lang="en-US" sz="2400" dirty="0" smtClean="0"/>
              <a:t>Human</a:t>
            </a:r>
            <a:endParaRPr lang="en-US" dirty="0"/>
          </a:p>
        </p:txBody>
      </p:sp>
      <p:sp>
        <p:nvSpPr>
          <p:cNvPr id="25" name="TextBox 24"/>
          <p:cNvSpPr txBox="1"/>
          <p:nvPr/>
        </p:nvSpPr>
        <p:spPr>
          <a:xfrm>
            <a:off x="148366" y="2070290"/>
            <a:ext cx="1194486" cy="461665"/>
          </a:xfrm>
          <a:prstGeom prst="rect">
            <a:avLst/>
          </a:prstGeom>
          <a:noFill/>
        </p:spPr>
        <p:txBody>
          <a:bodyPr wrap="square" rtlCol="0">
            <a:spAutoFit/>
          </a:bodyPr>
          <a:lstStyle/>
          <a:p>
            <a:r>
              <a:rPr lang="en-US" sz="2400" dirty="0" smtClean="0"/>
              <a:t>Mouse</a:t>
            </a:r>
            <a:endParaRPr lang="en-US" sz="2400" dirty="0"/>
          </a:p>
        </p:txBody>
      </p:sp>
      <p:sp>
        <p:nvSpPr>
          <p:cNvPr id="26" name="TextBox 25"/>
          <p:cNvSpPr txBox="1"/>
          <p:nvPr/>
        </p:nvSpPr>
        <p:spPr>
          <a:xfrm>
            <a:off x="148366" y="2930775"/>
            <a:ext cx="1194486" cy="461665"/>
          </a:xfrm>
          <a:prstGeom prst="rect">
            <a:avLst/>
          </a:prstGeom>
          <a:noFill/>
        </p:spPr>
        <p:txBody>
          <a:bodyPr wrap="square" rtlCol="0">
            <a:spAutoFit/>
          </a:bodyPr>
          <a:lstStyle/>
          <a:p>
            <a:r>
              <a:rPr lang="en-US" sz="2400" dirty="0" smtClean="0"/>
              <a:t>Chicken</a:t>
            </a:r>
            <a:endParaRPr lang="en-US" dirty="0"/>
          </a:p>
        </p:txBody>
      </p:sp>
      <p:sp>
        <p:nvSpPr>
          <p:cNvPr id="27" name="TextBox 26"/>
          <p:cNvSpPr txBox="1"/>
          <p:nvPr/>
        </p:nvSpPr>
        <p:spPr>
          <a:xfrm>
            <a:off x="146263" y="3809779"/>
            <a:ext cx="1426180" cy="461665"/>
          </a:xfrm>
          <a:prstGeom prst="rect">
            <a:avLst/>
          </a:prstGeom>
          <a:noFill/>
        </p:spPr>
        <p:txBody>
          <a:bodyPr wrap="square" rtlCol="0">
            <a:spAutoFit/>
          </a:bodyPr>
          <a:lstStyle/>
          <a:p>
            <a:r>
              <a:rPr lang="en-US" sz="2400" dirty="0" smtClean="0"/>
              <a:t>Zebrafish</a:t>
            </a:r>
            <a:endParaRPr lang="en-US" sz="2400" dirty="0"/>
          </a:p>
        </p:txBody>
      </p:sp>
      <p:sp>
        <p:nvSpPr>
          <p:cNvPr id="28" name="TextBox 27"/>
          <p:cNvSpPr txBox="1"/>
          <p:nvPr/>
        </p:nvSpPr>
        <p:spPr>
          <a:xfrm>
            <a:off x="146263" y="4706655"/>
            <a:ext cx="1942079" cy="461665"/>
          </a:xfrm>
          <a:prstGeom prst="rect">
            <a:avLst/>
          </a:prstGeom>
          <a:noFill/>
        </p:spPr>
        <p:txBody>
          <a:bodyPr wrap="square" rtlCol="0">
            <a:spAutoFit/>
          </a:bodyPr>
          <a:lstStyle/>
          <a:p>
            <a:r>
              <a:rPr lang="en-US" sz="2400" dirty="0" smtClean="0"/>
              <a:t>Roundworm</a:t>
            </a:r>
            <a:endParaRPr lang="en-US" dirty="0"/>
          </a:p>
        </p:txBody>
      </p:sp>
      <p:sp>
        <p:nvSpPr>
          <p:cNvPr id="29" name="TextBox 28"/>
          <p:cNvSpPr txBox="1"/>
          <p:nvPr/>
        </p:nvSpPr>
        <p:spPr>
          <a:xfrm>
            <a:off x="146263" y="5604628"/>
            <a:ext cx="1900263" cy="461665"/>
          </a:xfrm>
          <a:prstGeom prst="rect">
            <a:avLst/>
          </a:prstGeom>
          <a:noFill/>
        </p:spPr>
        <p:txBody>
          <a:bodyPr wrap="square" rtlCol="0">
            <a:spAutoFit/>
          </a:bodyPr>
          <a:lstStyle/>
          <a:p>
            <a:r>
              <a:rPr lang="en-US" sz="2400" dirty="0" smtClean="0"/>
              <a:t>Arabidopsis</a:t>
            </a:r>
            <a:endParaRPr lang="en-US" dirty="0"/>
          </a:p>
        </p:txBody>
      </p:sp>
      <p:sp>
        <p:nvSpPr>
          <p:cNvPr id="31" name="TextBox 30"/>
          <p:cNvSpPr txBox="1"/>
          <p:nvPr/>
        </p:nvSpPr>
        <p:spPr>
          <a:xfrm>
            <a:off x="2675237" y="1264527"/>
            <a:ext cx="3166423" cy="338554"/>
          </a:xfrm>
          <a:prstGeom prst="rect">
            <a:avLst/>
          </a:prstGeom>
          <a:noFill/>
        </p:spPr>
        <p:txBody>
          <a:bodyPr wrap="square" rtlCol="0">
            <a:spAutoFit/>
          </a:bodyPr>
          <a:lstStyle/>
          <a:p>
            <a:r>
              <a:rPr lang="en-US" sz="1600" dirty="0" smtClean="0"/>
              <a:t>Phosphoribosyl </a:t>
            </a:r>
            <a:r>
              <a:rPr lang="en-US" sz="1600" dirty="0" err="1" smtClean="0"/>
              <a:t>transferase</a:t>
            </a:r>
            <a:r>
              <a:rPr lang="en-US" sz="1600" dirty="0" smtClean="0"/>
              <a:t> domain</a:t>
            </a:r>
            <a:endParaRPr lang="en-US" sz="1600" dirty="0"/>
          </a:p>
        </p:txBody>
      </p:sp>
      <p:sp>
        <p:nvSpPr>
          <p:cNvPr id="42" name="TextBox 41"/>
          <p:cNvSpPr txBox="1"/>
          <p:nvPr/>
        </p:nvSpPr>
        <p:spPr>
          <a:xfrm>
            <a:off x="7603524" y="2088051"/>
            <a:ext cx="815546" cy="461665"/>
          </a:xfrm>
          <a:prstGeom prst="rect">
            <a:avLst/>
          </a:prstGeom>
          <a:noFill/>
        </p:spPr>
        <p:txBody>
          <a:bodyPr wrap="square" rtlCol="0">
            <a:spAutoFit/>
          </a:bodyPr>
          <a:lstStyle/>
          <a:p>
            <a:r>
              <a:rPr lang="en-US" sz="2400" dirty="0" smtClean="0"/>
              <a:t>97%</a:t>
            </a:r>
            <a:endParaRPr lang="en-US" sz="2400" dirty="0"/>
          </a:p>
        </p:txBody>
      </p:sp>
      <p:sp>
        <p:nvSpPr>
          <p:cNvPr id="43" name="TextBox 42"/>
          <p:cNvSpPr txBox="1"/>
          <p:nvPr/>
        </p:nvSpPr>
        <p:spPr>
          <a:xfrm>
            <a:off x="7603524" y="3825482"/>
            <a:ext cx="815546" cy="461665"/>
          </a:xfrm>
          <a:prstGeom prst="rect">
            <a:avLst/>
          </a:prstGeom>
          <a:noFill/>
        </p:spPr>
        <p:txBody>
          <a:bodyPr wrap="square" rtlCol="0">
            <a:spAutoFit/>
          </a:bodyPr>
          <a:lstStyle/>
          <a:p>
            <a:r>
              <a:rPr lang="en-US" sz="2400" dirty="0" smtClean="0"/>
              <a:t>91%</a:t>
            </a:r>
            <a:endParaRPr lang="en-US" sz="2400" dirty="0"/>
          </a:p>
        </p:txBody>
      </p:sp>
      <p:sp>
        <p:nvSpPr>
          <p:cNvPr id="44" name="TextBox 43"/>
          <p:cNvSpPr txBox="1"/>
          <p:nvPr/>
        </p:nvSpPr>
        <p:spPr>
          <a:xfrm>
            <a:off x="7603524" y="2942378"/>
            <a:ext cx="815546" cy="461665"/>
          </a:xfrm>
          <a:prstGeom prst="rect">
            <a:avLst/>
          </a:prstGeom>
          <a:noFill/>
        </p:spPr>
        <p:txBody>
          <a:bodyPr wrap="square" rtlCol="0">
            <a:spAutoFit/>
          </a:bodyPr>
          <a:lstStyle/>
          <a:p>
            <a:r>
              <a:rPr lang="en-US" sz="2400" dirty="0" smtClean="0"/>
              <a:t>91%</a:t>
            </a:r>
            <a:endParaRPr lang="en-US" sz="2400" dirty="0"/>
          </a:p>
        </p:txBody>
      </p:sp>
      <p:sp>
        <p:nvSpPr>
          <p:cNvPr id="45" name="TextBox 44"/>
          <p:cNvSpPr txBox="1"/>
          <p:nvPr/>
        </p:nvSpPr>
        <p:spPr>
          <a:xfrm>
            <a:off x="7603524" y="4706341"/>
            <a:ext cx="815546" cy="461665"/>
          </a:xfrm>
          <a:prstGeom prst="rect">
            <a:avLst/>
          </a:prstGeom>
          <a:noFill/>
        </p:spPr>
        <p:txBody>
          <a:bodyPr wrap="square" rtlCol="0">
            <a:spAutoFit/>
          </a:bodyPr>
          <a:lstStyle/>
          <a:p>
            <a:r>
              <a:rPr lang="en-US" sz="2400" dirty="0" smtClean="0"/>
              <a:t>49%</a:t>
            </a:r>
            <a:endParaRPr lang="en-US" sz="2400" dirty="0"/>
          </a:p>
        </p:txBody>
      </p:sp>
      <p:sp>
        <p:nvSpPr>
          <p:cNvPr id="46" name="TextBox 45"/>
          <p:cNvSpPr txBox="1"/>
          <p:nvPr/>
        </p:nvSpPr>
        <p:spPr>
          <a:xfrm>
            <a:off x="7603524" y="5607966"/>
            <a:ext cx="815546" cy="461665"/>
          </a:xfrm>
          <a:prstGeom prst="rect">
            <a:avLst/>
          </a:prstGeom>
          <a:noFill/>
        </p:spPr>
        <p:txBody>
          <a:bodyPr wrap="square" rtlCol="0">
            <a:spAutoFit/>
          </a:bodyPr>
          <a:lstStyle/>
          <a:p>
            <a:r>
              <a:rPr lang="en-US" sz="2400" dirty="0" smtClean="0"/>
              <a:t>31%</a:t>
            </a:r>
            <a:endParaRPr lang="en-US" sz="2400" dirty="0"/>
          </a:p>
        </p:txBody>
      </p:sp>
      <p:sp>
        <p:nvSpPr>
          <p:cNvPr id="37" name="TextBox 36"/>
          <p:cNvSpPr txBox="1"/>
          <p:nvPr/>
        </p:nvSpPr>
        <p:spPr>
          <a:xfrm>
            <a:off x="6285985" y="3881174"/>
            <a:ext cx="1128584" cy="369332"/>
          </a:xfrm>
          <a:prstGeom prst="rect">
            <a:avLst/>
          </a:prstGeom>
          <a:noFill/>
        </p:spPr>
        <p:txBody>
          <a:bodyPr wrap="square" rtlCol="0">
            <a:spAutoFit/>
          </a:bodyPr>
          <a:lstStyle/>
          <a:p>
            <a:r>
              <a:rPr lang="en-US" dirty="0" smtClean="0">
                <a:solidFill>
                  <a:schemeClr val="bg1"/>
                </a:solidFill>
              </a:rPr>
              <a:t>218</a:t>
            </a:r>
            <a:endParaRPr lang="en-US" dirty="0">
              <a:solidFill>
                <a:schemeClr val="bg1"/>
              </a:solidFill>
            </a:endParaRPr>
          </a:p>
        </p:txBody>
      </p:sp>
      <p:sp>
        <p:nvSpPr>
          <p:cNvPr id="38" name="TextBox 37"/>
          <p:cNvSpPr txBox="1"/>
          <p:nvPr/>
        </p:nvSpPr>
        <p:spPr>
          <a:xfrm>
            <a:off x="6266986" y="2995992"/>
            <a:ext cx="1128584" cy="369332"/>
          </a:xfrm>
          <a:prstGeom prst="rect">
            <a:avLst/>
          </a:prstGeom>
          <a:noFill/>
        </p:spPr>
        <p:txBody>
          <a:bodyPr wrap="square" rtlCol="0">
            <a:spAutoFit/>
          </a:bodyPr>
          <a:lstStyle/>
          <a:p>
            <a:r>
              <a:rPr lang="en-US" dirty="0" smtClean="0">
                <a:solidFill>
                  <a:schemeClr val="bg1"/>
                </a:solidFill>
              </a:rPr>
              <a:t>218 </a:t>
            </a:r>
            <a:endParaRPr lang="en-US" dirty="0">
              <a:solidFill>
                <a:schemeClr val="bg1"/>
              </a:solidFill>
            </a:endParaRPr>
          </a:p>
        </p:txBody>
      </p:sp>
      <p:sp>
        <p:nvSpPr>
          <p:cNvPr id="47" name="Rounded Rectangle 46"/>
          <p:cNvSpPr/>
          <p:nvPr/>
        </p:nvSpPr>
        <p:spPr>
          <a:xfrm>
            <a:off x="2576382" y="5704384"/>
            <a:ext cx="4329861" cy="262157"/>
          </a:xfrm>
          <a:prstGeom prst="roundRect">
            <a:avLst/>
          </a:prstGeom>
          <a:solidFill>
            <a:schemeClr val="tx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22" name="TextBox 21"/>
          <p:cNvSpPr txBox="1"/>
          <p:nvPr/>
        </p:nvSpPr>
        <p:spPr>
          <a:xfrm>
            <a:off x="6257461" y="5654133"/>
            <a:ext cx="1128584" cy="369332"/>
          </a:xfrm>
          <a:prstGeom prst="rect">
            <a:avLst/>
          </a:prstGeom>
          <a:noFill/>
        </p:spPr>
        <p:txBody>
          <a:bodyPr wrap="square" rtlCol="0">
            <a:spAutoFit/>
          </a:bodyPr>
          <a:lstStyle/>
          <a:p>
            <a:r>
              <a:rPr lang="en-US" dirty="0" smtClean="0">
                <a:solidFill>
                  <a:schemeClr val="bg1"/>
                </a:solidFill>
              </a:rPr>
              <a:t>188</a:t>
            </a:r>
            <a:endParaRPr lang="en-US" sz="2400" dirty="0">
              <a:solidFill>
                <a:schemeClr val="bg1"/>
              </a:solidFill>
            </a:endParaRPr>
          </a:p>
        </p:txBody>
      </p:sp>
      <p:sp>
        <p:nvSpPr>
          <p:cNvPr id="15" name="Rounded Rectangle 14"/>
          <p:cNvSpPr/>
          <p:nvPr/>
        </p:nvSpPr>
        <p:spPr>
          <a:xfrm>
            <a:off x="2940908" y="5582148"/>
            <a:ext cx="3052119" cy="50662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rgbClr val="FF0000"/>
              </a:solidFill>
            </a:endParaRPr>
          </a:p>
        </p:txBody>
      </p:sp>
      <p:sp>
        <p:nvSpPr>
          <p:cNvPr id="39" name="TextBox 38"/>
          <p:cNvSpPr txBox="1"/>
          <p:nvPr/>
        </p:nvSpPr>
        <p:spPr>
          <a:xfrm>
            <a:off x="6257461" y="2115167"/>
            <a:ext cx="1128584" cy="369332"/>
          </a:xfrm>
          <a:prstGeom prst="rect">
            <a:avLst/>
          </a:prstGeom>
          <a:noFill/>
        </p:spPr>
        <p:txBody>
          <a:bodyPr wrap="square" rtlCol="0">
            <a:spAutoFit/>
          </a:bodyPr>
          <a:lstStyle/>
          <a:p>
            <a:r>
              <a:rPr lang="en-US" dirty="0" smtClean="0">
                <a:solidFill>
                  <a:schemeClr val="bg1"/>
                </a:solidFill>
              </a:rPr>
              <a:t>218 </a:t>
            </a:r>
            <a:endParaRPr lang="en-US" dirty="0">
              <a:solidFill>
                <a:schemeClr val="bg1"/>
              </a:solidFill>
            </a:endParaRPr>
          </a:p>
        </p:txBody>
      </p:sp>
      <p:sp>
        <p:nvSpPr>
          <p:cNvPr id="30" name="TextBox 29"/>
          <p:cNvSpPr txBox="1"/>
          <p:nvPr/>
        </p:nvSpPr>
        <p:spPr>
          <a:xfrm>
            <a:off x="7201672" y="1202971"/>
            <a:ext cx="1619250" cy="461665"/>
          </a:xfrm>
          <a:prstGeom prst="rect">
            <a:avLst/>
          </a:prstGeom>
          <a:noFill/>
        </p:spPr>
        <p:txBody>
          <a:bodyPr wrap="square" rtlCol="0">
            <a:spAutoFit/>
          </a:bodyPr>
          <a:lstStyle/>
          <a:p>
            <a:r>
              <a:rPr lang="en-US" sz="2400" u="sng" dirty="0" smtClean="0"/>
              <a:t>% Identity</a:t>
            </a:r>
            <a:endParaRPr lang="en-US" sz="2400" u="sng" dirty="0"/>
          </a:p>
        </p:txBody>
      </p:sp>
      <p:sp>
        <p:nvSpPr>
          <p:cNvPr id="4" name="TextBox 3"/>
          <p:cNvSpPr txBox="1"/>
          <p:nvPr/>
        </p:nvSpPr>
        <p:spPr>
          <a:xfrm>
            <a:off x="1362676" y="209550"/>
            <a:ext cx="7179277" cy="769441"/>
          </a:xfrm>
          <a:prstGeom prst="rect">
            <a:avLst/>
          </a:prstGeom>
          <a:noFill/>
        </p:spPr>
        <p:txBody>
          <a:bodyPr wrap="square" rtlCol="0">
            <a:spAutoFit/>
          </a:bodyPr>
          <a:lstStyle/>
          <a:p>
            <a:r>
              <a:rPr lang="en-US" sz="4400" dirty="0" smtClean="0">
                <a:latin typeface="+mj-lt"/>
              </a:rPr>
              <a:t>How well conserved is HPRT?</a:t>
            </a:r>
            <a:endParaRPr lang="en-US" sz="4400" dirty="0">
              <a:latin typeface="+mj-lt"/>
            </a:endParaRPr>
          </a:p>
        </p:txBody>
      </p:sp>
    </p:spTree>
    <p:extLst>
      <p:ext uri="{BB962C8B-B14F-4D97-AF65-F5344CB8AC3E}">
        <p14:creationId xmlns:p14="http://schemas.microsoft.com/office/powerpoint/2010/main" val="16814552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309432" y="4029074"/>
            <a:ext cx="2705358" cy="57581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47290" y="2891489"/>
            <a:ext cx="2799191" cy="163121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3592" y="2891489"/>
            <a:ext cx="2705358" cy="2554545"/>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495149" y="1430009"/>
            <a:ext cx="2172601" cy="1113165"/>
          </a:xfrm>
          <a:prstGeom prst="rect">
            <a:avLst/>
          </a:prstGeom>
          <a:solidFill>
            <a:srgbClr val="00B0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23490" y="1441595"/>
            <a:ext cx="2140680" cy="1104900"/>
          </a:xfrm>
          <a:prstGeom prst="rect">
            <a:avLst/>
          </a:prstGeom>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2449" y="1438275"/>
            <a:ext cx="2066925" cy="1104900"/>
          </a:xfrm>
          <a:prstGeom prst="rect">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175" y="0"/>
            <a:ext cx="7886700" cy="1325563"/>
          </a:xfrm>
        </p:spPr>
        <p:txBody>
          <a:bodyPr/>
          <a:lstStyle/>
          <a:p>
            <a:pPr algn="ctr"/>
            <a:r>
              <a:rPr lang="en-US" dirty="0" smtClean="0"/>
              <a:t>What are </a:t>
            </a:r>
            <a:r>
              <a:rPr lang="en-US" i="1" dirty="0" smtClean="0"/>
              <a:t>HPRT1</a:t>
            </a:r>
            <a:r>
              <a:rPr lang="en-US" dirty="0" smtClean="0"/>
              <a:t>’s GO terms?</a:t>
            </a:r>
            <a:endParaRPr lang="en-US" dirty="0"/>
          </a:p>
        </p:txBody>
      </p:sp>
      <p:sp>
        <p:nvSpPr>
          <p:cNvPr id="3" name="TextBox 2"/>
          <p:cNvSpPr txBox="1"/>
          <p:nvPr/>
        </p:nvSpPr>
        <p:spPr>
          <a:xfrm>
            <a:off x="691722" y="1512415"/>
            <a:ext cx="1641903" cy="954107"/>
          </a:xfrm>
          <a:prstGeom prst="rect">
            <a:avLst/>
          </a:prstGeom>
          <a:noFill/>
        </p:spPr>
        <p:txBody>
          <a:bodyPr wrap="square" rtlCol="0">
            <a:spAutoFit/>
          </a:bodyPr>
          <a:lstStyle/>
          <a:p>
            <a:r>
              <a:rPr lang="en-US" sz="2800" dirty="0" smtClean="0"/>
              <a:t>Biological Processes</a:t>
            </a:r>
            <a:endParaRPr lang="en-US" sz="2800" dirty="0"/>
          </a:p>
        </p:txBody>
      </p:sp>
      <p:sp>
        <p:nvSpPr>
          <p:cNvPr id="4" name="TextBox 3"/>
          <p:cNvSpPr txBox="1"/>
          <p:nvPr/>
        </p:nvSpPr>
        <p:spPr>
          <a:xfrm>
            <a:off x="3896756" y="1505407"/>
            <a:ext cx="2325128" cy="954107"/>
          </a:xfrm>
          <a:prstGeom prst="rect">
            <a:avLst/>
          </a:prstGeom>
          <a:noFill/>
        </p:spPr>
        <p:txBody>
          <a:bodyPr wrap="square" rtlCol="0">
            <a:spAutoFit/>
          </a:bodyPr>
          <a:lstStyle/>
          <a:p>
            <a:r>
              <a:rPr lang="en-US" sz="2800" dirty="0" smtClean="0"/>
              <a:t>Molecular Functions</a:t>
            </a:r>
            <a:endParaRPr lang="en-US" sz="2800" dirty="0"/>
          </a:p>
        </p:txBody>
      </p:sp>
      <p:sp>
        <p:nvSpPr>
          <p:cNvPr id="5" name="TextBox 4"/>
          <p:cNvSpPr txBox="1"/>
          <p:nvPr/>
        </p:nvSpPr>
        <p:spPr>
          <a:xfrm>
            <a:off x="6568390" y="1512414"/>
            <a:ext cx="2343663" cy="954107"/>
          </a:xfrm>
          <a:prstGeom prst="rect">
            <a:avLst/>
          </a:prstGeom>
          <a:noFill/>
        </p:spPr>
        <p:txBody>
          <a:bodyPr wrap="square" rtlCol="0">
            <a:spAutoFit/>
          </a:bodyPr>
          <a:lstStyle/>
          <a:p>
            <a:r>
              <a:rPr lang="en-US" sz="2800" dirty="0" smtClean="0"/>
              <a:t>Cellular Components</a:t>
            </a:r>
            <a:endParaRPr lang="en-US" sz="2800" dirty="0"/>
          </a:p>
        </p:txBody>
      </p:sp>
      <p:sp>
        <p:nvSpPr>
          <p:cNvPr id="6" name="TextBox 5"/>
          <p:cNvSpPr txBox="1"/>
          <p:nvPr/>
        </p:nvSpPr>
        <p:spPr>
          <a:xfrm>
            <a:off x="323592" y="2891489"/>
            <a:ext cx="2803953" cy="2554545"/>
          </a:xfrm>
          <a:prstGeom prst="rect">
            <a:avLst/>
          </a:prstGeom>
          <a:noFill/>
        </p:spPr>
        <p:txBody>
          <a:bodyPr wrap="square" rtlCol="0">
            <a:spAutoFit/>
          </a:bodyPr>
          <a:lstStyle/>
          <a:p>
            <a:r>
              <a:rPr lang="en-US" sz="2000" dirty="0" smtClean="0"/>
              <a:t>Neuron development and differentiation</a:t>
            </a:r>
          </a:p>
          <a:p>
            <a:pPr>
              <a:lnSpc>
                <a:spcPct val="50000"/>
              </a:lnSpc>
            </a:pPr>
            <a:endParaRPr lang="en-US" sz="2000" dirty="0"/>
          </a:p>
          <a:p>
            <a:r>
              <a:rPr lang="en-US" sz="2000" dirty="0" smtClean="0"/>
              <a:t>Purine Salvage Pathway</a:t>
            </a:r>
          </a:p>
          <a:p>
            <a:pPr>
              <a:lnSpc>
                <a:spcPct val="50000"/>
              </a:lnSpc>
            </a:pPr>
            <a:endParaRPr lang="en-US" sz="2000" dirty="0"/>
          </a:p>
          <a:p>
            <a:r>
              <a:rPr lang="en-US" sz="2000" dirty="0" smtClean="0"/>
              <a:t>Dopamine metabolism</a:t>
            </a:r>
          </a:p>
          <a:p>
            <a:pPr>
              <a:lnSpc>
                <a:spcPct val="50000"/>
              </a:lnSpc>
            </a:pPr>
            <a:endParaRPr lang="en-US" sz="2000" dirty="0"/>
          </a:p>
          <a:p>
            <a:r>
              <a:rPr lang="en-US" sz="2000" dirty="0" smtClean="0"/>
              <a:t>Dendrite morphogenesis</a:t>
            </a:r>
          </a:p>
          <a:p>
            <a:pPr>
              <a:lnSpc>
                <a:spcPct val="50000"/>
              </a:lnSpc>
            </a:pPr>
            <a:endParaRPr lang="en-US" sz="2000" dirty="0"/>
          </a:p>
          <a:p>
            <a:r>
              <a:rPr lang="en-US" sz="2000" dirty="0" err="1" smtClean="0"/>
              <a:t>Locomotory</a:t>
            </a:r>
            <a:r>
              <a:rPr lang="en-US" sz="2000" dirty="0" smtClean="0"/>
              <a:t> behavior</a:t>
            </a:r>
            <a:endParaRPr lang="en-US" sz="2000" dirty="0"/>
          </a:p>
        </p:txBody>
      </p:sp>
      <p:sp>
        <p:nvSpPr>
          <p:cNvPr id="9" name="TextBox 8"/>
          <p:cNvSpPr txBox="1"/>
          <p:nvPr/>
        </p:nvSpPr>
        <p:spPr>
          <a:xfrm>
            <a:off x="3547290" y="2891489"/>
            <a:ext cx="2871659" cy="1631216"/>
          </a:xfrm>
          <a:prstGeom prst="rect">
            <a:avLst/>
          </a:prstGeom>
          <a:noFill/>
        </p:spPr>
        <p:txBody>
          <a:bodyPr wrap="square" rtlCol="0">
            <a:spAutoFit/>
          </a:bodyPr>
          <a:lstStyle/>
          <a:p>
            <a:r>
              <a:rPr lang="en-US" sz="2000" dirty="0" smtClean="0"/>
              <a:t>Nucleotide binding</a:t>
            </a:r>
          </a:p>
          <a:p>
            <a:pPr>
              <a:lnSpc>
                <a:spcPct val="50000"/>
              </a:lnSpc>
            </a:pPr>
            <a:endParaRPr lang="en-US" sz="2000" dirty="0" smtClean="0"/>
          </a:p>
          <a:p>
            <a:r>
              <a:rPr lang="en-US" sz="2000" dirty="0" err="1" smtClean="0"/>
              <a:t>Phosphribosyltransferase</a:t>
            </a:r>
            <a:r>
              <a:rPr lang="en-US" sz="2000" dirty="0" smtClean="0"/>
              <a:t> activity</a:t>
            </a:r>
          </a:p>
          <a:p>
            <a:pPr>
              <a:lnSpc>
                <a:spcPct val="50000"/>
              </a:lnSpc>
            </a:pPr>
            <a:endParaRPr lang="en-US" sz="2000" dirty="0" smtClean="0"/>
          </a:p>
          <a:p>
            <a:r>
              <a:rPr lang="en-US" sz="2000" dirty="0" smtClean="0"/>
              <a:t>Magnesium </a:t>
            </a:r>
            <a:r>
              <a:rPr lang="en-US" sz="2000" dirty="0"/>
              <a:t>i</a:t>
            </a:r>
            <a:r>
              <a:rPr lang="en-US" sz="2000" dirty="0" smtClean="0"/>
              <a:t>on binding</a:t>
            </a:r>
          </a:p>
        </p:txBody>
      </p:sp>
      <p:sp>
        <p:nvSpPr>
          <p:cNvPr id="11" name="TextBox 10"/>
          <p:cNvSpPr txBox="1"/>
          <p:nvPr/>
        </p:nvSpPr>
        <p:spPr>
          <a:xfrm>
            <a:off x="6954279" y="2910537"/>
            <a:ext cx="1713471" cy="400110"/>
          </a:xfrm>
          <a:prstGeom prst="rect">
            <a:avLst/>
          </a:prstGeom>
          <a:noFill/>
        </p:spPr>
        <p:txBody>
          <a:bodyPr wrap="square" rtlCol="0">
            <a:spAutoFit/>
          </a:bodyPr>
          <a:lstStyle/>
          <a:p>
            <a:r>
              <a:rPr lang="en-US" sz="2000" dirty="0" smtClean="0"/>
              <a:t>Cytoplasm</a:t>
            </a:r>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637" r="17511" b="16210"/>
          <a:stretch/>
        </p:blipFill>
        <p:spPr bwMode="auto">
          <a:xfrm>
            <a:off x="3277480" y="4652519"/>
            <a:ext cx="2832700" cy="220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2790" b="5971"/>
          <a:stretch/>
        </p:blipFill>
        <p:spPr bwMode="auto">
          <a:xfrm>
            <a:off x="6418949" y="3802347"/>
            <a:ext cx="2715012" cy="2427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848475" y="2891489"/>
            <a:ext cx="1628775" cy="499411"/>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969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3533775" cy="981075"/>
          </a:xfrm>
        </p:spPr>
        <p:txBody>
          <a:bodyPr/>
          <a:lstStyle/>
          <a:p>
            <a:pPr algn="ctr"/>
            <a:r>
              <a:rPr lang="en-US" dirty="0" smtClean="0"/>
              <a:t>Dopamine</a:t>
            </a:r>
            <a:endParaRPr lang="en-US" dirty="0"/>
          </a:p>
        </p:txBody>
      </p:sp>
      <p:sp>
        <p:nvSpPr>
          <p:cNvPr id="4" name="TextBox 3"/>
          <p:cNvSpPr txBox="1"/>
          <p:nvPr/>
        </p:nvSpPr>
        <p:spPr>
          <a:xfrm>
            <a:off x="533400" y="3295650"/>
            <a:ext cx="3048000" cy="2123658"/>
          </a:xfrm>
          <a:prstGeom prst="rect">
            <a:avLst/>
          </a:prstGeom>
          <a:noFill/>
        </p:spPr>
        <p:txBody>
          <a:bodyPr wrap="square" rtlCol="0">
            <a:spAutoFit/>
          </a:bodyPr>
          <a:lstStyle/>
          <a:p>
            <a:r>
              <a:rPr lang="en-US" sz="2400" dirty="0" smtClean="0"/>
              <a:t>Pleasure</a:t>
            </a:r>
          </a:p>
          <a:p>
            <a:pPr>
              <a:lnSpc>
                <a:spcPct val="50000"/>
              </a:lnSpc>
            </a:pPr>
            <a:endParaRPr lang="en-US" sz="2400" dirty="0" smtClean="0"/>
          </a:p>
          <a:p>
            <a:r>
              <a:rPr lang="en-US" sz="2400" dirty="0" smtClean="0"/>
              <a:t>Reward motivation</a:t>
            </a:r>
          </a:p>
          <a:p>
            <a:pPr>
              <a:lnSpc>
                <a:spcPct val="50000"/>
              </a:lnSpc>
            </a:pPr>
            <a:endParaRPr lang="en-US" sz="2400" dirty="0"/>
          </a:p>
          <a:p>
            <a:r>
              <a:rPr lang="en-US" sz="2400" dirty="0" smtClean="0"/>
              <a:t>Motor function</a:t>
            </a:r>
          </a:p>
          <a:p>
            <a:pPr>
              <a:lnSpc>
                <a:spcPct val="50000"/>
              </a:lnSpc>
            </a:pPr>
            <a:endParaRPr lang="en-US" sz="2400" dirty="0"/>
          </a:p>
          <a:p>
            <a:r>
              <a:rPr lang="en-US" sz="2400" dirty="0" smtClean="0"/>
              <a:t>Compulsive behavior</a:t>
            </a:r>
          </a:p>
        </p:txBody>
      </p:sp>
      <p:pic>
        <p:nvPicPr>
          <p:cNvPr id="717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2659"/>
          <a:stretch/>
        </p:blipFill>
        <p:spPr bwMode="auto">
          <a:xfrm>
            <a:off x="3819522" y="1747539"/>
            <a:ext cx="5324476" cy="4248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86248" y="140642"/>
            <a:ext cx="4581526" cy="1631216"/>
          </a:xfrm>
          <a:prstGeom prst="rect">
            <a:avLst/>
          </a:prstGeom>
          <a:noFill/>
        </p:spPr>
        <p:txBody>
          <a:bodyPr wrap="square" rtlCol="0">
            <a:spAutoFit/>
          </a:bodyPr>
          <a:lstStyle/>
          <a:p>
            <a:r>
              <a:rPr lang="en-US" sz="2800" u="sng" dirty="0" smtClean="0"/>
              <a:t>Pharmacological Rat Model </a:t>
            </a:r>
            <a:r>
              <a:rPr lang="en-US" sz="2400" dirty="0" smtClean="0"/>
              <a:t>Reduce brain dopamine in neonatal rats using neurotoxin 6-OHDA</a:t>
            </a:r>
          </a:p>
          <a:p>
            <a:endParaRPr lang="en-US" sz="2400" dirty="0"/>
          </a:p>
        </p:txBody>
      </p:sp>
      <p:sp>
        <p:nvSpPr>
          <p:cNvPr id="7" name="Oval 6"/>
          <p:cNvSpPr/>
          <p:nvPr/>
        </p:nvSpPr>
        <p:spPr>
          <a:xfrm>
            <a:off x="3671885" y="1543050"/>
            <a:ext cx="2905126" cy="2438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334123" y="3571875"/>
            <a:ext cx="2809875" cy="242367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778"/>
          <a:stretch/>
        </p:blipFill>
        <p:spPr bwMode="auto">
          <a:xfrm>
            <a:off x="533400" y="1200149"/>
            <a:ext cx="2686151" cy="170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 y="6027003"/>
            <a:ext cx="9143998" cy="830997"/>
          </a:xfrm>
          <a:prstGeom prst="rect">
            <a:avLst/>
          </a:prstGeom>
          <a:noFill/>
        </p:spPr>
        <p:txBody>
          <a:bodyPr wrap="square" rtlCol="0">
            <a:spAutoFit/>
          </a:bodyPr>
          <a:lstStyle/>
          <a:p>
            <a:pPr algn="ctr"/>
            <a:r>
              <a:rPr lang="en-US" sz="2400" b="1" dirty="0" smtClean="0">
                <a:solidFill>
                  <a:srgbClr val="0070C0"/>
                </a:solidFill>
              </a:rPr>
              <a:t>**LNS phenotypes may be caused by abnormal brain development, induced by low dopamine levels </a:t>
            </a:r>
            <a:r>
              <a:rPr lang="en-US" sz="2400" b="1" dirty="0" err="1" smtClean="0">
                <a:solidFill>
                  <a:srgbClr val="0070C0"/>
                </a:solidFill>
              </a:rPr>
              <a:t>neonatally</a:t>
            </a:r>
            <a:endParaRPr lang="en-US" sz="2400" b="1" dirty="0">
              <a:solidFill>
                <a:srgbClr val="0070C0"/>
              </a:solidFill>
            </a:endParaRPr>
          </a:p>
        </p:txBody>
      </p:sp>
    </p:spTree>
    <p:extLst>
      <p:ext uri="{BB962C8B-B14F-4D97-AF65-F5344CB8AC3E}">
        <p14:creationId xmlns:p14="http://schemas.microsoft.com/office/powerpoint/2010/main" val="66908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886700" cy="1325563"/>
          </a:xfrm>
        </p:spPr>
        <p:txBody>
          <a:bodyPr/>
          <a:lstStyle/>
          <a:p>
            <a:r>
              <a:rPr lang="en-US" dirty="0" smtClean="0"/>
              <a:t>Gap in Knowledge</a:t>
            </a:r>
            <a:endParaRPr lang="en-US" dirty="0"/>
          </a:p>
        </p:txBody>
      </p:sp>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682" t="46376" r="39224" b="3048"/>
          <a:stretch/>
        </p:blipFill>
        <p:spPr bwMode="auto">
          <a:xfrm>
            <a:off x="102390" y="2322311"/>
            <a:ext cx="4139575" cy="3414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quot;No&quot; Symbol 3"/>
          <p:cNvSpPr/>
          <p:nvPr/>
        </p:nvSpPr>
        <p:spPr>
          <a:xfrm>
            <a:off x="1281110" y="2838449"/>
            <a:ext cx="1624013" cy="1781175"/>
          </a:xfrm>
          <a:prstGeom prst="noSmoking">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Arrow Connector 9"/>
          <p:cNvCxnSpPr/>
          <p:nvPr/>
        </p:nvCxnSpPr>
        <p:spPr>
          <a:xfrm flipV="1">
            <a:off x="4241967" y="1840704"/>
            <a:ext cx="1034883" cy="763192"/>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Down Arrow 12"/>
          <p:cNvSpPr/>
          <p:nvPr/>
        </p:nvSpPr>
        <p:spPr>
          <a:xfrm>
            <a:off x="8229600" y="595312"/>
            <a:ext cx="676275" cy="1269206"/>
          </a:xfrm>
          <a:prstGeom prst="downArrow">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7039025" y="2419349"/>
            <a:ext cx="0" cy="1228726"/>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778"/>
          <a:stretch/>
        </p:blipFill>
        <p:spPr bwMode="auto">
          <a:xfrm>
            <a:off x="5362575" y="377427"/>
            <a:ext cx="2686151" cy="1704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52014" b="72363"/>
          <a:stretch/>
        </p:blipFill>
        <p:spPr bwMode="auto">
          <a:xfrm>
            <a:off x="5038724" y="3934418"/>
            <a:ext cx="3686175" cy="2410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descr="C:\Users\Billy\AppData\Local\Microsoft\Windows\Temporary Internet Files\Content.IE5\TANM3G9V\Question-Mark-15073-large[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76279" y="1174120"/>
            <a:ext cx="966258" cy="181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732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3181</TotalTime>
  <Words>701</Words>
  <Application>Microsoft Office PowerPoint</Application>
  <PresentationFormat>On-screen Show (4:3)</PresentationFormat>
  <Paragraphs>174</Paragraphs>
  <Slides>15</Slides>
  <Notes>6</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Lesch-Nyhan Syndrome (LNS) and the HPRT1 Gene</vt:lpstr>
      <vt:lpstr>What is Lesch-Nyhan Syndrome?</vt:lpstr>
      <vt:lpstr>What is Lesch-Nyhan Syndrome?</vt:lpstr>
      <vt:lpstr>What causes Lesch-Nyhan Syndrome?</vt:lpstr>
      <vt:lpstr>&gt;300 mutations in HPRT1 are known to cause LNS</vt:lpstr>
      <vt:lpstr>PowerPoint Presentation</vt:lpstr>
      <vt:lpstr>What are HPRT1’s GO terms?</vt:lpstr>
      <vt:lpstr>Dopamine</vt:lpstr>
      <vt:lpstr>Gap in Knowledge</vt:lpstr>
      <vt:lpstr>Hypothesis and Primary Goal</vt:lpstr>
      <vt:lpstr>Specific Aim #1: Determine which proteins interact with HPRT in wild-type mice</vt:lpstr>
      <vt:lpstr>Specific Aim #2: Establish how gene expression levels change in purine salvage pathway as a result of mutations in HPRT1</vt:lpstr>
      <vt:lpstr>Specific Aim #3: Identify proteins that are over- or under-expressed in HPRT1-mutant mice</vt:lpstr>
      <vt:lpstr>Conclusions and Future Directions</vt:lpstr>
      <vt:lpstr>References</vt:lpstr>
    </vt:vector>
  </TitlesOfParts>
  <Company>University of Wisconsin - 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MAES, WILLIAM E</dc:creator>
  <cp:lastModifiedBy>Billy</cp:lastModifiedBy>
  <cp:revision>48</cp:revision>
  <dcterms:created xsi:type="dcterms:W3CDTF">2015-02-19T21:19:50Z</dcterms:created>
  <dcterms:modified xsi:type="dcterms:W3CDTF">2015-03-20T00:35:08Z</dcterms:modified>
</cp:coreProperties>
</file>